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6"/>
  </p:notesMasterIdLst>
  <p:handoutMasterIdLst>
    <p:handoutMasterId r:id="rId27"/>
  </p:handoutMasterIdLst>
  <p:sldIdLst>
    <p:sldId id="258" r:id="rId3"/>
    <p:sldId id="316" r:id="rId4"/>
    <p:sldId id="310" r:id="rId5"/>
    <p:sldId id="306" r:id="rId6"/>
    <p:sldId id="297" r:id="rId7"/>
    <p:sldId id="299" r:id="rId8"/>
    <p:sldId id="276" r:id="rId9"/>
    <p:sldId id="300" r:id="rId10"/>
    <p:sldId id="301" r:id="rId11"/>
    <p:sldId id="303" r:id="rId12"/>
    <p:sldId id="302" r:id="rId13"/>
    <p:sldId id="296" r:id="rId14"/>
    <p:sldId id="311" r:id="rId15"/>
    <p:sldId id="313" r:id="rId16"/>
    <p:sldId id="317" r:id="rId17"/>
    <p:sldId id="304" r:id="rId18"/>
    <p:sldId id="309" r:id="rId19"/>
    <p:sldId id="305" r:id="rId20"/>
    <p:sldId id="294" r:id="rId21"/>
    <p:sldId id="295" r:id="rId22"/>
    <p:sldId id="308" r:id="rId23"/>
    <p:sldId id="315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342EA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4799" autoAdjust="0"/>
  </p:normalViewPr>
  <p:slideViewPr>
    <p:cSldViewPr snapToGrid="0">
      <p:cViewPr varScale="1">
        <p:scale>
          <a:sx n="80" d="100"/>
          <a:sy n="80" d="100"/>
        </p:scale>
        <p:origin x="33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hu-HU" smtClean="0"/>
              <a:t>2017.09.12.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hu-HU" smtClean="0"/>
              <a:t>2017.09.12.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The </a:t>
            </a:r>
            <a:r>
              <a:rPr lang="hu-HU" sz="1200" dirty="0" err="1" smtClean="0"/>
              <a:t>expression</a:t>
            </a:r>
            <a:r>
              <a:rPr lang="hu-HU" sz="1200" dirty="0" smtClean="0"/>
              <a:t> „</a:t>
            </a:r>
            <a:r>
              <a:rPr lang="hu-HU" sz="1200" dirty="0" err="1" smtClean="0"/>
              <a:t>Dissemination</a:t>
            </a:r>
            <a:r>
              <a:rPr lang="hu-HU" sz="1200" dirty="0" smtClean="0"/>
              <a:t>” is </a:t>
            </a:r>
            <a:r>
              <a:rPr lang="hu-HU" sz="1200" dirty="0" err="1" smtClean="0"/>
              <a:t>used</a:t>
            </a:r>
            <a:r>
              <a:rPr lang="hu-HU" sz="1200" dirty="0" smtClean="0"/>
              <a:t> </a:t>
            </a:r>
            <a:r>
              <a:rPr lang="en-US" sz="1200" dirty="0" smtClean="0"/>
              <a:t>in the field of communication</a:t>
            </a:r>
            <a:r>
              <a:rPr lang="hu-HU" sz="1200" dirty="0" smtClean="0"/>
              <a:t>. </a:t>
            </a:r>
            <a:r>
              <a:rPr lang="hu-HU" sz="1200" dirty="0" err="1" smtClean="0"/>
              <a:t>It</a:t>
            </a:r>
            <a:r>
              <a:rPr lang="hu-HU" sz="1200" dirty="0" smtClean="0"/>
              <a:t> </a:t>
            </a:r>
            <a:r>
              <a:rPr lang="hu-HU" sz="1200" dirty="0" err="1" smtClean="0"/>
              <a:t>comes</a:t>
            </a:r>
            <a:r>
              <a:rPr lang="hu-HU" sz="1200" dirty="0" smtClean="0"/>
              <a:t> </a:t>
            </a:r>
            <a:r>
              <a:rPr lang="en-US" sz="1200" dirty="0" smtClean="0"/>
              <a:t>from </a:t>
            </a:r>
            <a:r>
              <a:rPr lang="hu-HU" sz="1200" dirty="0" err="1" smtClean="0"/>
              <a:t>the</a:t>
            </a:r>
            <a:r>
              <a:rPr lang="hu-HU" sz="1200" dirty="0" smtClean="0"/>
              <a:t> </a:t>
            </a:r>
            <a:r>
              <a:rPr lang="en-US" sz="1200" dirty="0" err="1" smtClean="0"/>
              <a:t>lat</a:t>
            </a:r>
            <a:r>
              <a:rPr lang="hu-HU" sz="1200" dirty="0" err="1" smtClean="0"/>
              <a:t>in</a:t>
            </a:r>
            <a:r>
              <a:rPr lang="hu-HU" sz="1200" dirty="0" smtClean="0"/>
              <a:t> </a:t>
            </a:r>
            <a:r>
              <a:rPr lang="hu-HU" sz="1200" dirty="0" err="1" smtClean="0"/>
              <a:t>word</a:t>
            </a:r>
            <a:r>
              <a:rPr lang="hu-HU" sz="1200" dirty="0" smtClean="0"/>
              <a:t> of </a:t>
            </a:r>
            <a:r>
              <a:rPr lang="en-US" sz="1200" b="1" u="sng" dirty="0" err="1" smtClean="0"/>
              <a:t>disseminare</a:t>
            </a:r>
            <a:r>
              <a:rPr lang="en-US" sz="1200" dirty="0" smtClean="0"/>
              <a:t> "scattering seeds„</a:t>
            </a:r>
            <a:r>
              <a:rPr lang="hu-HU" sz="1200" dirty="0" smtClean="0"/>
              <a:t>. </a:t>
            </a:r>
            <a:r>
              <a:rPr lang="hu-HU" sz="1200" dirty="0" err="1" smtClean="0"/>
              <a:t>Send</a:t>
            </a:r>
            <a:r>
              <a:rPr lang="hu-HU" sz="1200" dirty="0" smtClean="0"/>
              <a:t> </a:t>
            </a:r>
            <a:r>
              <a:rPr lang="hu-HU" sz="1200" dirty="0" err="1" smtClean="0"/>
              <a:t>specific</a:t>
            </a:r>
            <a:r>
              <a:rPr lang="hu-HU" sz="1200" dirty="0" smtClean="0"/>
              <a:t> </a:t>
            </a:r>
            <a:r>
              <a:rPr lang="hu-HU" sz="1200" dirty="0" err="1" smtClean="0"/>
              <a:t>informations</a:t>
            </a:r>
            <a:r>
              <a:rPr lang="hu-HU" sz="1200" baseline="0" dirty="0" smtClean="0"/>
              <a:t> out, </a:t>
            </a:r>
            <a:r>
              <a:rPr lang="hu-HU" sz="1200" baseline="0" dirty="0" err="1" smtClean="0"/>
              <a:t>our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result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will</a:t>
            </a:r>
            <a:r>
              <a:rPr lang="hu-HU" sz="1200" baseline="0" dirty="0" smtClean="0"/>
              <a:t> be </a:t>
            </a:r>
            <a:r>
              <a:rPr lang="hu-HU" sz="1200" baseline="0" dirty="0" err="1" smtClean="0"/>
              <a:t>spread</a:t>
            </a:r>
            <a:r>
              <a:rPr lang="hu-HU" sz="1200" baseline="0" dirty="0" smtClean="0"/>
              <a:t> out.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70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37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323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11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4216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81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42773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75741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768968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34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92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95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3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86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3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29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1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gritech.hu/" TargetMode="External"/><Relationship Id="rId2" Type="http://schemas.openxmlformats.org/officeDocument/2006/relationships/hyperlink" Target="http://www.agriteach.hu/en/foru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lip-IT-1688268141418543/timelin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88862" y="863858"/>
            <a:ext cx="7255137" cy="913410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  <a:cs typeface="Adobe Naskh Medium" pitchFamily="50" charset="-78"/>
              </a:rPr>
              <a:t>Dissemination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  <a:cs typeface="Adobe Naskh Medium" pitchFamily="50" charset="-78"/>
              </a:rPr>
              <a:t>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  <a:cs typeface="Adobe Naskh Medium" pitchFamily="50" charset="-78"/>
              </a:rPr>
              <a:t>Strategy</a:t>
            </a:r>
            <a:endParaRPr lang="hu-H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5" y="6216178"/>
            <a:ext cx="1853012" cy="5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4" y="3778232"/>
            <a:ext cx="6622395" cy="1599362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2432929" y="5292848"/>
            <a:ext cx="6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Kick-off Meeting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2288913" y="6206258"/>
            <a:ext cx="73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Gödöllő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hu-HU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11-12. </a:t>
            </a:r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September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7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7341" y="236552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err="1" smtClean="0"/>
              <a:t>Details</a:t>
            </a:r>
            <a:r>
              <a:rPr lang="hu-HU" sz="3600" b="1" dirty="0" smtClean="0"/>
              <a:t>: </a:t>
            </a:r>
            <a:r>
              <a:rPr lang="hu-HU" sz="3600" b="1" dirty="0" err="1" smtClean="0">
                <a:solidFill>
                  <a:srgbClr val="00B0F0"/>
                </a:solidFill>
              </a:rPr>
              <a:t>Abstract</a:t>
            </a:r>
            <a:r>
              <a:rPr lang="hu-HU" sz="3600" b="1" dirty="0" smtClean="0">
                <a:solidFill>
                  <a:srgbClr val="00B0F0"/>
                </a:solidFill>
              </a:rPr>
              <a:t> </a:t>
            </a:r>
            <a:r>
              <a:rPr lang="hu-HU" sz="3600" b="1" dirty="0" err="1" smtClean="0">
                <a:solidFill>
                  <a:srgbClr val="00B0F0"/>
                </a:solidFill>
              </a:rPr>
              <a:t>translation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223366"/>
              </p:ext>
            </p:extLst>
          </p:nvPr>
        </p:nvGraphicFramePr>
        <p:xfrm>
          <a:off x="665922" y="983976"/>
          <a:ext cx="11062252" cy="468265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978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2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1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Description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Who?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Deadline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Where to put?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114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dirty="0" err="1" smtClean="0">
                          <a:effectLst/>
                        </a:rPr>
                        <a:t>Proofreading</a:t>
                      </a:r>
                      <a:r>
                        <a:rPr lang="hu-HU" sz="2000" dirty="0" smtClean="0">
                          <a:effectLst/>
                        </a:rPr>
                        <a:t> of </a:t>
                      </a:r>
                      <a:r>
                        <a:rPr lang="hu-HU" sz="2000" dirty="0" err="1" smtClean="0">
                          <a:effectLst/>
                        </a:rPr>
                        <a:t>the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hu-HU" sz="2000" dirty="0" err="1" smtClean="0">
                          <a:effectLst/>
                        </a:rPr>
                        <a:t>abstract</a:t>
                      </a:r>
                      <a:r>
                        <a:rPr lang="hu-HU" sz="2000" dirty="0" smtClean="0">
                          <a:effectLst/>
                        </a:rPr>
                        <a:t> - English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dirty="0" smtClean="0">
                          <a:effectLst/>
                        </a:rPr>
                        <a:t>CAPDM:</a:t>
                      </a:r>
                      <a:br>
                        <a:rPr lang="hu-HU" sz="2000" dirty="0" smtClean="0">
                          <a:effectLst/>
                        </a:rPr>
                      </a:br>
                      <a:r>
                        <a:rPr lang="hu-HU" sz="2000" dirty="0" smtClean="0">
                          <a:effectLst/>
                        </a:rPr>
                        <a:t>Opus </a:t>
                      </a:r>
                      <a:r>
                        <a:rPr lang="hu-HU" sz="2000" dirty="0" err="1" smtClean="0">
                          <a:effectLst/>
                        </a:rPr>
                        <a:t>Learning</a:t>
                      </a:r>
                      <a:r>
                        <a:rPr lang="hu-HU" sz="2000" dirty="0" smtClean="0">
                          <a:effectLst/>
                        </a:rPr>
                        <a:t> Ltd.</a:t>
                      </a:r>
                      <a:endParaRPr lang="hu-HU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effectLst/>
                          <a:highlight>
                            <a:srgbClr val="FFFF00"/>
                          </a:highlight>
                        </a:rPr>
                        <a:t>2017 </a:t>
                      </a:r>
                      <a:r>
                        <a:rPr lang="hu-HU" sz="2000" dirty="0" err="1" smtClean="0">
                          <a:effectLst/>
                          <a:highlight>
                            <a:srgbClr val="FFFF00"/>
                          </a:highlight>
                        </a:rPr>
                        <a:t>september</a:t>
                      </a:r>
                      <a:r>
                        <a:rPr lang="hu-HU" sz="2000" dirty="0" smtClean="0">
                          <a:effectLst/>
                          <a:highlight>
                            <a:srgbClr val="FFFF00"/>
                          </a:highlight>
                        </a:rPr>
                        <a:t> 20</a:t>
                      </a:r>
                      <a:endParaRPr lang="hu-H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Translation of the abstract</a:t>
                      </a:r>
                      <a:endParaRPr lang="hu-HU" sz="20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u="sng" dirty="0" err="1" smtClean="0">
                          <a:effectLst/>
                        </a:rPr>
                        <a:t>Macedonian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dirty="0" err="1" smtClean="0">
                          <a:effectLst/>
                        </a:rPr>
                        <a:t>AGFutura</a:t>
                      </a:r>
                      <a:endParaRPr lang="hu-HU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effectLst/>
                          <a:highlight>
                            <a:srgbClr val="FFFF00"/>
                          </a:highlight>
                        </a:rPr>
                        <a:t>2017 +7 </a:t>
                      </a:r>
                      <a:r>
                        <a:rPr lang="hu-HU" sz="2000" dirty="0" err="1" smtClean="0">
                          <a:effectLst/>
                          <a:highlight>
                            <a:srgbClr val="FFFF00"/>
                          </a:highlight>
                        </a:rPr>
                        <a:t>days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Translation of the abstract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u="sng" dirty="0" err="1" smtClean="0">
                          <a:effectLst/>
                        </a:rPr>
                        <a:t>Czech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kern="1200" dirty="0" err="1" smtClean="0">
                          <a:effectLst/>
                        </a:rPr>
                        <a:t>WirelessInfo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hu-HU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effectLst/>
                          <a:highlight>
                            <a:srgbClr val="FFFF00"/>
                          </a:highlight>
                        </a:rPr>
                        <a:t>2017 +7 </a:t>
                      </a:r>
                      <a:r>
                        <a:rPr lang="hu-HU" sz="2000" dirty="0" err="1" smtClean="0">
                          <a:effectLst/>
                          <a:highlight>
                            <a:srgbClr val="FFFF00"/>
                          </a:highlight>
                        </a:rPr>
                        <a:t>days</a:t>
                      </a:r>
                      <a:endParaRPr lang="hu-HU" sz="20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Translation of the abstract</a:t>
                      </a:r>
                      <a:endParaRPr lang="hu-H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u="sng" dirty="0" err="1" smtClean="0">
                          <a:effectLst/>
                        </a:rPr>
                        <a:t>Hungarian</a:t>
                      </a:r>
                      <a:endParaRPr lang="hu-H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hu-HU" sz="2000" dirty="0" smtClean="0">
                          <a:effectLst/>
                        </a:rPr>
                        <a:t>ITS</a:t>
                      </a:r>
                      <a:endParaRPr lang="hu-H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effectLst/>
                          <a:highlight>
                            <a:srgbClr val="FFFF00"/>
                          </a:highlight>
                        </a:rPr>
                        <a:t>2017 +7 </a:t>
                      </a:r>
                      <a:r>
                        <a:rPr lang="hu-HU" sz="2000" dirty="0" err="1" smtClean="0">
                          <a:effectLst/>
                          <a:highlight>
                            <a:srgbClr val="FFFF00"/>
                          </a:highlight>
                        </a:rPr>
                        <a:t>days</a:t>
                      </a:r>
                      <a:endParaRPr lang="hu-HU" sz="20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19212" y="6629400"/>
            <a:ext cx="1000663" cy="228600"/>
          </a:xfrm>
        </p:spPr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15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7640" y="395355"/>
            <a:ext cx="9371949" cy="56104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600" b="1" dirty="0" err="1" smtClean="0"/>
              <a:t>Details</a:t>
            </a:r>
            <a:r>
              <a:rPr lang="hu-HU" sz="3600" b="1" dirty="0" smtClean="0"/>
              <a:t>: </a:t>
            </a:r>
            <a:r>
              <a:rPr lang="hu-HU" sz="3600" b="1" dirty="0" err="1" smtClean="0">
                <a:solidFill>
                  <a:srgbClr val="00B0F0"/>
                </a:solidFill>
              </a:rPr>
              <a:t>Newsletters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en-US" dirty="0"/>
              <a:t/>
            </a:r>
            <a:br>
              <a:rPr lang="en-US" dirty="0"/>
            </a:br>
            <a:r>
              <a:rPr lang="hu-HU" b="1" dirty="0" err="1">
                <a:solidFill>
                  <a:schemeClr val="tx1"/>
                </a:solidFill>
              </a:rPr>
              <a:t>Newsletters</a:t>
            </a:r>
            <a:r>
              <a:rPr lang="hu-HU" b="1" dirty="0">
                <a:solidFill>
                  <a:schemeClr val="tx1"/>
                </a:solidFill>
              </a:rPr>
              <a:t>  - </a:t>
            </a:r>
            <a:r>
              <a:rPr lang="hu-HU" dirty="0">
                <a:solidFill>
                  <a:schemeClr val="tx1"/>
                </a:solidFill>
              </a:rPr>
              <a:t>6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newsletters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after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each</a:t>
            </a:r>
            <a:r>
              <a:rPr lang="hu-HU" dirty="0">
                <a:solidFill>
                  <a:schemeClr val="tx1"/>
                </a:solidFill>
              </a:rPr>
              <a:t>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11</a:t>
            </a:fld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26963"/>
              </p:ext>
            </p:extLst>
          </p:nvPr>
        </p:nvGraphicFramePr>
        <p:xfrm>
          <a:off x="550370" y="932182"/>
          <a:ext cx="11098915" cy="3952798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760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err="1" smtClean="0">
                          <a:effectLst/>
                        </a:rPr>
                        <a:t>Newsletters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Who?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Deadline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Where to put?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8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1. </a:t>
                      </a:r>
                      <a:r>
                        <a:rPr lang="hu-HU" sz="2400" dirty="0" err="1" smtClean="0">
                          <a:effectLst/>
                        </a:rPr>
                        <a:t>Newsletters</a:t>
                      </a:r>
                      <a:r>
                        <a:rPr lang="hu-HU" sz="2400" baseline="0" dirty="0" smtClean="0">
                          <a:effectLst/>
                        </a:rPr>
                        <a:t> </a:t>
                      </a:r>
                      <a:r>
                        <a:rPr lang="hu-HU" sz="2400" baseline="0" dirty="0" err="1" smtClean="0">
                          <a:effectLst/>
                        </a:rPr>
                        <a:t>after</a:t>
                      </a:r>
                      <a:r>
                        <a:rPr lang="hu-HU" sz="2400" baseline="0" dirty="0" smtClean="0">
                          <a:effectLst/>
                        </a:rPr>
                        <a:t> </a:t>
                      </a:r>
                      <a:r>
                        <a:rPr lang="hu-HU" sz="2400" baseline="0" dirty="0" err="1" smtClean="0">
                          <a:effectLst/>
                        </a:rPr>
                        <a:t>each</a:t>
                      </a:r>
                      <a:r>
                        <a:rPr lang="hu-HU" sz="2400" baseline="0" dirty="0" smtClean="0">
                          <a:effectLst/>
                        </a:rPr>
                        <a:t> output</a:t>
                      </a:r>
                      <a:endParaRPr lang="hu-HU" sz="2400" dirty="0" smtClean="0">
                        <a:effectLst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 smtClean="0">
                          <a:effectLst/>
                        </a:rPr>
                        <a:t>a picture</a:t>
                      </a:r>
                      <a:endParaRPr lang="hu-HU" sz="1800" kern="1200" dirty="0" smtClean="0">
                        <a:effectLst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hu-HU" sz="1800" kern="1200" dirty="0" err="1" smtClean="0">
                          <a:effectLst/>
                        </a:rPr>
                        <a:t>description</a:t>
                      </a:r>
                      <a:r>
                        <a:rPr lang="hu-HU" sz="1800" kern="1200" dirty="0" smtClean="0">
                          <a:effectLst/>
                        </a:rPr>
                        <a:t> of </a:t>
                      </a:r>
                      <a:r>
                        <a:rPr lang="hu-HU" sz="1800" kern="1200" dirty="0" err="1" smtClean="0">
                          <a:effectLst/>
                        </a:rPr>
                        <a:t>the</a:t>
                      </a:r>
                      <a:r>
                        <a:rPr lang="hu-HU" sz="1800" kern="1200" dirty="0" smtClean="0">
                          <a:effectLst/>
                        </a:rPr>
                        <a:t> output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hu-HU" sz="1800" kern="1200" dirty="0" err="1" smtClean="0">
                          <a:effectLst/>
                        </a:rPr>
                        <a:t>Please</a:t>
                      </a:r>
                      <a:r>
                        <a:rPr lang="hu-HU" sz="1800" kern="1200" dirty="0" smtClean="0">
                          <a:effectLst/>
                        </a:rPr>
                        <a:t> </a:t>
                      </a:r>
                      <a:r>
                        <a:rPr lang="hu-HU" sz="1800" kern="1200" dirty="0" err="1" smtClean="0">
                          <a:effectLst/>
                        </a:rPr>
                        <a:t>leave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general</a:t>
                      </a:r>
                      <a:r>
                        <a:rPr lang="hu-HU" sz="1800" kern="1200" baseline="0" dirty="0" smtClean="0">
                          <a:effectLst/>
                        </a:rPr>
                        <a:t> project </a:t>
                      </a:r>
                      <a:r>
                        <a:rPr lang="hu-HU" sz="1800" kern="1200" baseline="0" dirty="0" err="1" smtClean="0">
                          <a:effectLst/>
                        </a:rPr>
                        <a:t>info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at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the</a:t>
                      </a:r>
                      <a:r>
                        <a:rPr lang="hu-HU" sz="1800" kern="1200" baseline="0" dirty="0" smtClean="0">
                          <a:effectLst/>
                        </a:rPr>
                        <a:t> end of </a:t>
                      </a:r>
                      <a:r>
                        <a:rPr lang="hu-HU" sz="1800" kern="1200" baseline="0" dirty="0" err="1" smtClean="0">
                          <a:effectLst/>
                        </a:rPr>
                        <a:t>the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newsletter</a:t>
                      </a:r>
                      <a:endParaRPr lang="hu-HU" sz="1800" kern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Output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responsible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partners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End of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the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output  + 7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under dissemination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3592"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effectLst/>
                        </a:rPr>
                        <a:t>2. </a:t>
                      </a:r>
                      <a:r>
                        <a:rPr lang="hu-HU" sz="2400" kern="1200" dirty="0" err="1" smtClean="0">
                          <a:effectLst/>
                        </a:rPr>
                        <a:t>Translatation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to</a:t>
                      </a:r>
                      <a:r>
                        <a:rPr lang="hu-HU" sz="2400" kern="1200" dirty="0" smtClean="0">
                          <a:effectLst/>
                        </a:rPr>
                        <a:t> project </a:t>
                      </a:r>
                      <a:r>
                        <a:rPr lang="hu-HU" sz="2400" kern="1200" dirty="0" err="1" smtClean="0">
                          <a:effectLst/>
                        </a:rPr>
                        <a:t>languages</a:t>
                      </a:r>
                      <a:endParaRPr lang="hu-H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Partners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from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the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same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coutry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End of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the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output </a:t>
                      </a:r>
                      <a:endParaRPr lang="hu-H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+ 15 </a:t>
                      </a:r>
                      <a:r>
                        <a:rPr lang="hu-HU" sz="1800" dirty="0" err="1" smtClean="0">
                          <a:effectLst/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Please put it on the website under dissemination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3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926" y="188007"/>
            <a:ext cx="11622281" cy="1623207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Intellectual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outputs</a:t>
            </a:r>
            <a:r>
              <a:rPr lang="hu-HU" sz="3600" b="1" dirty="0" smtClean="0"/>
              <a:t> </a:t>
            </a: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err="1" smtClean="0">
                <a:solidFill>
                  <a:schemeClr val="tx1"/>
                </a:solidFill>
              </a:rPr>
              <a:t>disseminate</a:t>
            </a:r>
            <a:r>
              <a:rPr lang="hu-HU" sz="2700" b="1" dirty="0" smtClean="0">
                <a:solidFill>
                  <a:schemeClr val="tx1"/>
                </a:solidFill>
              </a:rPr>
              <a:t> </a:t>
            </a:r>
            <a:r>
              <a:rPr lang="hu-HU" sz="2700" b="1" dirty="0" err="1" smtClean="0">
                <a:solidFill>
                  <a:schemeClr val="tx1"/>
                </a:solidFill>
              </a:rPr>
              <a:t>them</a:t>
            </a:r>
            <a:r>
              <a:rPr lang="hu-HU" sz="2700" b="1" dirty="0" smtClean="0">
                <a:solidFill>
                  <a:schemeClr val="tx1"/>
                </a:solidFill>
              </a:rPr>
              <a:t> </a:t>
            </a:r>
            <a:r>
              <a:rPr lang="hu-HU" sz="2700" b="1" dirty="0" err="1" smtClean="0">
                <a:solidFill>
                  <a:schemeClr val="tx1"/>
                </a:solidFill>
              </a:rPr>
              <a:t>in</a:t>
            </a:r>
            <a:r>
              <a:rPr lang="hu-HU" sz="2700" b="1" dirty="0" smtClean="0">
                <a:solidFill>
                  <a:schemeClr val="tx1"/>
                </a:solidFill>
              </a:rPr>
              <a:t> </a:t>
            </a:r>
            <a:r>
              <a:rPr lang="hu-HU" b="1" u="sng" dirty="0" err="1" smtClean="0">
                <a:solidFill>
                  <a:srgbClr val="FF0000"/>
                </a:solidFill>
              </a:rPr>
              <a:t>newsletters</a:t>
            </a:r>
            <a:endParaRPr lang="hu-HU" sz="2700" b="1" u="sng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12</a:t>
            </a:fld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63033" y="2079954"/>
            <a:ext cx="9633729" cy="4778046"/>
          </a:xfrm>
        </p:spPr>
        <p:txBody>
          <a:bodyPr/>
          <a:lstStyle/>
          <a:p>
            <a:r>
              <a:rPr lang="hu-HU" sz="3600" dirty="0" err="1"/>
              <a:t>R</a:t>
            </a:r>
            <a:r>
              <a:rPr lang="hu-HU" sz="3200" dirty="0" err="1"/>
              <a:t>esponible</a:t>
            </a:r>
            <a:r>
              <a:rPr lang="hu-HU" sz="3200" dirty="0"/>
              <a:t>: </a:t>
            </a:r>
            <a:r>
              <a:rPr lang="hu-HU" sz="3200" dirty="0" err="1"/>
              <a:t>leader</a:t>
            </a:r>
            <a:r>
              <a:rPr lang="hu-HU" sz="3200" dirty="0"/>
              <a:t> of </a:t>
            </a:r>
            <a:r>
              <a:rPr lang="hu-HU" sz="3200" dirty="0" err="1" smtClean="0"/>
              <a:t>actual</a:t>
            </a:r>
            <a:r>
              <a:rPr lang="hu-HU" sz="3200" dirty="0" smtClean="0"/>
              <a:t> </a:t>
            </a:r>
            <a:r>
              <a:rPr lang="hu-HU" sz="3200" dirty="0" err="1" smtClean="0"/>
              <a:t>Intellectual</a:t>
            </a:r>
            <a:r>
              <a:rPr lang="hu-HU" sz="3200" dirty="0" smtClean="0"/>
              <a:t> Output</a:t>
            </a:r>
          </a:p>
          <a:p>
            <a:endParaRPr lang="hu-HU" sz="2400" dirty="0" smtClean="0"/>
          </a:p>
          <a:p>
            <a:r>
              <a:rPr lang="hu-HU" sz="2400" dirty="0" smtClean="0"/>
              <a:t>O1 </a:t>
            </a:r>
            <a:r>
              <a:rPr lang="hu-HU" sz="2400" dirty="0"/>
              <a:t>= </a:t>
            </a:r>
            <a:r>
              <a:rPr lang="hu-HU" sz="2400" b="1" u="sng" dirty="0" err="1"/>
              <a:t>WirelessInfo</a:t>
            </a:r>
            <a:r>
              <a:rPr lang="hu-HU" sz="2400" dirty="0"/>
              <a:t> – </a:t>
            </a:r>
            <a:r>
              <a:rPr lang="hu-HU" sz="2400" dirty="0" err="1"/>
              <a:t>Deadline</a:t>
            </a:r>
            <a:r>
              <a:rPr lang="hu-HU" sz="2400" dirty="0"/>
              <a:t>: </a:t>
            </a:r>
            <a:r>
              <a:rPr lang="hu-HU" sz="2400" b="1" dirty="0"/>
              <a:t>30 </a:t>
            </a:r>
            <a:r>
              <a:rPr lang="hu-HU" sz="2400" b="1" dirty="0" err="1" smtClean="0"/>
              <a:t>October</a:t>
            </a:r>
            <a:r>
              <a:rPr lang="hu-HU" sz="2400" b="1" dirty="0" smtClean="0"/>
              <a:t> </a:t>
            </a:r>
            <a:r>
              <a:rPr lang="hu-HU" sz="2400" b="1" dirty="0"/>
              <a:t>2017 </a:t>
            </a:r>
            <a:r>
              <a:rPr lang="hu-HU" sz="2400" b="1" dirty="0" smtClean="0"/>
              <a:t>+15 </a:t>
            </a:r>
            <a:r>
              <a:rPr lang="hu-HU" sz="2400" b="1" dirty="0" err="1" smtClean="0"/>
              <a:t>days</a:t>
            </a:r>
            <a:endParaRPr lang="hu-HU" sz="2400" b="1" dirty="0" smtClean="0"/>
          </a:p>
          <a:p>
            <a:r>
              <a:rPr lang="hu-HU" sz="2400" dirty="0" smtClean="0"/>
              <a:t>O2</a:t>
            </a:r>
            <a:r>
              <a:rPr lang="hu-HU" sz="2400" b="1" dirty="0" smtClean="0"/>
              <a:t> = </a:t>
            </a:r>
            <a:r>
              <a:rPr lang="hu-HU" sz="2400" b="1" u="sng" dirty="0" smtClean="0"/>
              <a:t>FACE</a:t>
            </a:r>
            <a:r>
              <a:rPr lang="hu-HU" sz="2400" b="1" dirty="0" smtClean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Deadline</a:t>
            </a:r>
            <a:r>
              <a:rPr lang="hu-HU" sz="2400" dirty="0" smtClean="0"/>
              <a:t>: </a:t>
            </a:r>
            <a:r>
              <a:rPr lang="hu-HU" sz="2400" b="1" dirty="0" smtClean="0"/>
              <a:t>30 </a:t>
            </a:r>
            <a:r>
              <a:rPr lang="hu-HU" sz="2400" b="1" dirty="0" err="1" smtClean="0"/>
              <a:t>March</a:t>
            </a:r>
            <a:r>
              <a:rPr lang="hu-HU" sz="2400" b="1" dirty="0" smtClean="0"/>
              <a:t> 2018 +15 </a:t>
            </a:r>
            <a:r>
              <a:rPr lang="hu-HU" sz="2400" b="1" dirty="0" err="1" smtClean="0"/>
              <a:t>days</a:t>
            </a:r>
            <a:endParaRPr lang="hu-HU" sz="2400" b="1" dirty="0" smtClean="0"/>
          </a:p>
          <a:p>
            <a:r>
              <a:rPr lang="hu-HU" sz="2400" dirty="0" smtClean="0"/>
              <a:t>O3 = </a:t>
            </a:r>
            <a:r>
              <a:rPr lang="hu-HU" sz="2400" b="1" u="sng" dirty="0" smtClean="0"/>
              <a:t>AG Futura</a:t>
            </a:r>
            <a:r>
              <a:rPr lang="hu-HU" sz="2400" b="1" dirty="0" smtClean="0"/>
              <a:t> </a:t>
            </a:r>
            <a:r>
              <a:rPr lang="hu-HU" sz="2400" dirty="0"/>
              <a:t>– </a:t>
            </a:r>
            <a:r>
              <a:rPr lang="hu-HU" sz="2400" dirty="0" err="1"/>
              <a:t>Deadline</a:t>
            </a:r>
            <a:r>
              <a:rPr lang="hu-HU" sz="2400" dirty="0"/>
              <a:t>: </a:t>
            </a:r>
            <a:r>
              <a:rPr lang="hu-HU" sz="2400" b="1" dirty="0" smtClean="0"/>
              <a:t>31 </a:t>
            </a:r>
            <a:r>
              <a:rPr lang="hu-HU" sz="2400" b="1" dirty="0" err="1" smtClean="0"/>
              <a:t>July</a:t>
            </a:r>
            <a:r>
              <a:rPr lang="hu-HU" sz="2400" b="1" dirty="0" smtClean="0"/>
              <a:t> 2018 </a:t>
            </a:r>
            <a:r>
              <a:rPr lang="hu-HU" sz="2400" b="1" dirty="0"/>
              <a:t>+15 </a:t>
            </a:r>
            <a:r>
              <a:rPr lang="hu-HU" sz="2400" b="1" dirty="0" err="1"/>
              <a:t>days</a:t>
            </a:r>
            <a:endParaRPr lang="hu-HU" sz="2400" b="1" dirty="0" smtClean="0"/>
          </a:p>
          <a:p>
            <a:r>
              <a:rPr lang="hu-HU" sz="2400" dirty="0" smtClean="0"/>
              <a:t>O4 = </a:t>
            </a:r>
            <a:r>
              <a:rPr lang="hu-HU" sz="2400" b="1" u="sng" dirty="0" err="1" smtClean="0"/>
              <a:t>iTStudy</a:t>
            </a:r>
            <a:r>
              <a:rPr lang="hu-HU" sz="2400" b="1" dirty="0" smtClean="0"/>
              <a:t> </a:t>
            </a:r>
            <a:r>
              <a:rPr lang="hu-HU" sz="2400" dirty="0"/>
              <a:t>– </a:t>
            </a:r>
            <a:r>
              <a:rPr lang="hu-HU" sz="2400" dirty="0" err="1"/>
              <a:t>Deadline</a:t>
            </a:r>
            <a:r>
              <a:rPr lang="hu-HU" sz="2400" dirty="0" smtClean="0"/>
              <a:t>: </a:t>
            </a:r>
            <a:r>
              <a:rPr lang="hu-HU" sz="2400" b="1" dirty="0" smtClean="0"/>
              <a:t>31 </a:t>
            </a:r>
            <a:r>
              <a:rPr lang="hu-HU" sz="2400" b="1" dirty="0" err="1" smtClean="0"/>
              <a:t>October</a:t>
            </a:r>
            <a:r>
              <a:rPr lang="hu-HU" sz="2400" b="1" dirty="0" smtClean="0"/>
              <a:t> 2018 </a:t>
            </a:r>
            <a:r>
              <a:rPr lang="hu-HU" sz="2400" b="1" dirty="0"/>
              <a:t>+15 </a:t>
            </a:r>
            <a:r>
              <a:rPr lang="hu-HU" sz="2400" b="1" dirty="0" err="1"/>
              <a:t>days</a:t>
            </a:r>
            <a:endParaRPr lang="hu-HU" sz="2400" b="1" dirty="0" smtClean="0"/>
          </a:p>
          <a:p>
            <a:r>
              <a:rPr lang="hu-HU" sz="2400" dirty="0" smtClean="0"/>
              <a:t>O5 = </a:t>
            </a:r>
            <a:r>
              <a:rPr lang="hu-HU" sz="2400" b="1" u="sng" dirty="0" err="1" smtClean="0"/>
              <a:t>GJMSzKI</a:t>
            </a:r>
            <a:r>
              <a:rPr lang="hu-HU" sz="2400" b="1" dirty="0" smtClean="0"/>
              <a:t> </a:t>
            </a:r>
            <a:r>
              <a:rPr lang="hu-HU" sz="2400" dirty="0"/>
              <a:t>– </a:t>
            </a:r>
            <a:r>
              <a:rPr lang="hu-HU" sz="2400" dirty="0" err="1"/>
              <a:t>Deadline</a:t>
            </a:r>
            <a:r>
              <a:rPr lang="hu-HU" sz="2400" dirty="0"/>
              <a:t>: </a:t>
            </a:r>
            <a:r>
              <a:rPr lang="hu-HU" sz="2400" b="1" dirty="0" smtClean="0"/>
              <a:t>30 </a:t>
            </a:r>
            <a:r>
              <a:rPr lang="hu-HU" sz="2400" b="1" dirty="0" err="1" smtClean="0"/>
              <a:t>April</a:t>
            </a:r>
            <a:r>
              <a:rPr lang="hu-HU" sz="2400" b="1" dirty="0" smtClean="0"/>
              <a:t> 2019 +15 </a:t>
            </a:r>
            <a:r>
              <a:rPr lang="hu-HU" sz="2400" b="1" dirty="0" err="1" smtClean="0"/>
              <a:t>days</a:t>
            </a:r>
            <a:endParaRPr lang="hu-HU" sz="2400" b="1" dirty="0" smtClean="0"/>
          </a:p>
          <a:p>
            <a:r>
              <a:rPr lang="hu-HU" sz="2400" dirty="0" smtClean="0"/>
              <a:t>O6 = </a:t>
            </a:r>
            <a:r>
              <a:rPr lang="hu-HU" sz="2400" b="1" u="sng" dirty="0" smtClean="0"/>
              <a:t>GAK</a:t>
            </a:r>
            <a:r>
              <a:rPr lang="hu-HU" sz="2400" b="1" dirty="0" smtClean="0"/>
              <a:t> </a:t>
            </a:r>
            <a:r>
              <a:rPr lang="hu-HU" sz="2400" dirty="0" smtClean="0"/>
              <a:t>– </a:t>
            </a:r>
            <a:r>
              <a:rPr lang="hu-HU" sz="2400" dirty="0" err="1"/>
              <a:t>Deadline</a:t>
            </a:r>
            <a:r>
              <a:rPr lang="hu-HU" sz="2400" dirty="0"/>
              <a:t>: </a:t>
            </a:r>
            <a:r>
              <a:rPr lang="hu-HU" sz="2400" b="1" dirty="0" smtClean="0"/>
              <a:t>31 August 2019 +15 </a:t>
            </a:r>
            <a:r>
              <a:rPr lang="hu-HU" sz="2400" b="1" dirty="0" err="1" smtClean="0"/>
              <a:t>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0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027" y="276087"/>
            <a:ext cx="9371949" cy="56104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13</a:t>
            </a:fld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4212"/>
              </p:ext>
            </p:extLst>
          </p:nvPr>
        </p:nvGraphicFramePr>
        <p:xfrm>
          <a:off x="622246" y="683701"/>
          <a:ext cx="11062954" cy="422066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76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43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err="1" smtClean="0">
                          <a:effectLst/>
                        </a:rPr>
                        <a:t>Newsletters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Who?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Deadline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Where to put?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8557"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effectLst/>
                        </a:rPr>
                        <a:t>3. </a:t>
                      </a:r>
                      <a:r>
                        <a:rPr lang="hu-HU" sz="2400" kern="1200" dirty="0" err="1" smtClean="0">
                          <a:effectLst/>
                        </a:rPr>
                        <a:t>Disseminate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the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newsletter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on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your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website</a:t>
                      </a:r>
                      <a:r>
                        <a:rPr lang="hu-HU" sz="2400" kern="1200" dirty="0" smtClean="0">
                          <a:effectLst/>
                        </a:rPr>
                        <a:t> + </a:t>
                      </a:r>
                      <a:r>
                        <a:rPr lang="hu-HU" sz="2400" kern="1200" dirty="0" err="1" smtClean="0">
                          <a:effectLst/>
                        </a:rPr>
                        <a:t>some</a:t>
                      </a:r>
                      <a:r>
                        <a:rPr lang="hu-HU" sz="2400" kern="1200" dirty="0" smtClean="0">
                          <a:effectLst/>
                        </a:rPr>
                        <a:t> web 2.0 (</a:t>
                      </a:r>
                      <a:r>
                        <a:rPr lang="hu-HU" sz="2400" kern="1200" dirty="0" err="1" smtClean="0">
                          <a:effectLst/>
                        </a:rPr>
                        <a:t>if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possible</a:t>
                      </a:r>
                      <a:r>
                        <a:rPr lang="hu-HU" sz="2400" kern="1200" dirty="0" smtClean="0">
                          <a:effectLst/>
                        </a:rPr>
                        <a:t>)</a:t>
                      </a:r>
                      <a:endParaRPr lang="hu-H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All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partners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End of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the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output </a:t>
                      </a:r>
                      <a:endParaRPr lang="hu-H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+ 15 </a:t>
                      </a:r>
                      <a:r>
                        <a:rPr lang="hu-HU" sz="1800" dirty="0" err="1" smtClean="0">
                          <a:effectLst/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Please </a:t>
                      </a:r>
                      <a:r>
                        <a:rPr lang="hu-HU" sz="1800" dirty="0" err="1" smtClean="0">
                          <a:effectLst/>
                        </a:rPr>
                        <a:t>make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evidences</a:t>
                      </a:r>
                      <a:r>
                        <a:rPr lang="hu-HU" sz="1800" dirty="0" smtClean="0">
                          <a:effectLst/>
                        </a:rPr>
                        <a:t>, </a:t>
                      </a:r>
                      <a:r>
                        <a:rPr lang="hu-HU" sz="1800" dirty="0" err="1" smtClean="0">
                          <a:effectLst/>
                        </a:rPr>
                        <a:t>photos</a:t>
                      </a:r>
                      <a:r>
                        <a:rPr lang="hu-HU" sz="1800" dirty="0" smtClean="0">
                          <a:effectLst/>
                        </a:rPr>
                        <a:t>, </a:t>
                      </a:r>
                      <a:r>
                        <a:rPr lang="hu-HU" sz="1800" dirty="0" err="1" smtClean="0">
                          <a:effectLst/>
                        </a:rPr>
                        <a:t>printscreens</a:t>
                      </a:r>
                      <a:r>
                        <a:rPr lang="hu-HU" sz="1800" dirty="0" smtClean="0">
                          <a:effectLst/>
                        </a:rPr>
                        <a:t>,</a:t>
                      </a:r>
                      <a:r>
                        <a:rPr lang="hu-HU" sz="1800" baseline="0" dirty="0" smtClean="0">
                          <a:effectLst/>
                        </a:rPr>
                        <a:t> etc.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3959"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effectLst/>
                        </a:rPr>
                        <a:t>4. </a:t>
                      </a:r>
                      <a:r>
                        <a:rPr lang="hu-HU" sz="2400" kern="1200" dirty="0" err="1" smtClean="0">
                          <a:effectLst/>
                        </a:rPr>
                        <a:t>Provide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those</a:t>
                      </a:r>
                      <a:r>
                        <a:rPr lang="hu-HU" sz="2400" kern="1200" dirty="0" smtClean="0">
                          <a:effectLst/>
                        </a:rPr>
                        <a:t> </a:t>
                      </a:r>
                      <a:r>
                        <a:rPr lang="hu-HU" sz="2400" kern="1200" dirty="0" err="1" smtClean="0">
                          <a:effectLst/>
                        </a:rPr>
                        <a:t>evidences</a:t>
                      </a:r>
                      <a:r>
                        <a:rPr lang="hu-HU" sz="2400" kern="1200" dirty="0" smtClean="0">
                          <a:effectLst/>
                        </a:rPr>
                        <a:t> and </a:t>
                      </a:r>
                      <a:r>
                        <a:rPr lang="hu-HU" sz="2400" kern="1200" dirty="0" err="1" smtClean="0">
                          <a:effectLst/>
                        </a:rPr>
                        <a:t>upload</a:t>
                      </a:r>
                      <a:r>
                        <a:rPr lang="hu-HU" sz="2400" kern="1200" baseline="0" dirty="0" smtClean="0">
                          <a:effectLst/>
                        </a:rPr>
                        <a:t> </a:t>
                      </a:r>
                      <a:r>
                        <a:rPr lang="hu-HU" sz="2400" kern="1200" baseline="0" dirty="0" err="1" smtClean="0">
                          <a:effectLst/>
                        </a:rPr>
                        <a:t>to</a:t>
                      </a:r>
                      <a:r>
                        <a:rPr lang="hu-HU" sz="2400" kern="1200" baseline="0" dirty="0" smtClean="0">
                          <a:effectLst/>
                        </a:rPr>
                        <a:t> </a:t>
                      </a:r>
                      <a:r>
                        <a:rPr lang="hu-HU" sz="2400" kern="1200" baseline="0" dirty="0" err="1" smtClean="0">
                          <a:effectLst/>
                        </a:rPr>
                        <a:t>dissemination</a:t>
                      </a:r>
                      <a:r>
                        <a:rPr lang="hu-HU" sz="2400" kern="1200" baseline="0" dirty="0" smtClean="0">
                          <a:effectLst/>
                        </a:rPr>
                        <a:t> </a:t>
                      </a:r>
                      <a:r>
                        <a:rPr lang="hu-HU" sz="2400" kern="1200" baseline="0" dirty="0" err="1" smtClean="0">
                          <a:effectLst/>
                        </a:rPr>
                        <a:t>form</a:t>
                      </a:r>
                      <a:endParaRPr lang="hu-H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All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partners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End of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the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output </a:t>
                      </a:r>
                      <a:endParaRPr lang="hu-H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+ 15 </a:t>
                      </a:r>
                      <a:r>
                        <a:rPr lang="hu-HU" sz="1800" dirty="0" err="1" smtClean="0">
                          <a:effectLst/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Please </a:t>
                      </a:r>
                      <a:r>
                        <a:rPr lang="hu-HU" sz="1800" dirty="0" err="1" smtClean="0">
                          <a:effectLst/>
                        </a:rPr>
                        <a:t>upload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the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evidences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at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the</a:t>
                      </a:r>
                      <a:r>
                        <a:rPr lang="hu-HU" sz="1800" baseline="0" dirty="0" smtClean="0">
                          <a:effectLst/>
                        </a:rPr>
                        <a:t> end of </a:t>
                      </a:r>
                      <a:r>
                        <a:rPr lang="hu-HU" sz="1800" baseline="0" dirty="0" err="1" smtClean="0">
                          <a:effectLst/>
                        </a:rPr>
                        <a:t>the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dissemination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form</a:t>
                      </a:r>
                      <a:r>
                        <a:rPr lang="hu-HU" sz="1800" baseline="0" dirty="0" smtClean="0">
                          <a:effectLst/>
                        </a:rPr>
                        <a:t>, and </a:t>
                      </a:r>
                      <a:r>
                        <a:rPr lang="hu-HU" sz="1800" baseline="0" dirty="0" err="1" smtClean="0">
                          <a:effectLst/>
                        </a:rPr>
                        <a:t>also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for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your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dissemination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folder</a:t>
                      </a:r>
                      <a:r>
                        <a:rPr lang="hu-HU" sz="1800" baseline="0" dirty="0" smtClean="0">
                          <a:effectLst/>
                        </a:rPr>
                        <a:t>  -</a:t>
                      </a:r>
                      <a:br>
                        <a:rPr lang="hu-HU" sz="1800" baseline="0" dirty="0" smtClean="0">
                          <a:effectLst/>
                        </a:rPr>
                      </a:br>
                      <a:r>
                        <a:rPr lang="hu-HU" sz="1800" baseline="0" dirty="0" smtClean="0">
                          <a:effectLst/>
                        </a:rPr>
                        <a:t> AS MUCH AS POSSIBLE (</a:t>
                      </a:r>
                      <a:r>
                        <a:rPr lang="hu-HU" sz="1800" baseline="0" dirty="0" err="1" smtClean="0">
                          <a:effectLst/>
                        </a:rPr>
                        <a:t>printscreens</a:t>
                      </a:r>
                      <a:r>
                        <a:rPr lang="hu-HU" sz="1800" baseline="0" dirty="0" smtClean="0">
                          <a:effectLst/>
                        </a:rPr>
                        <a:t>, </a:t>
                      </a:r>
                      <a:r>
                        <a:rPr lang="hu-HU" sz="1800" baseline="0" dirty="0" err="1" smtClean="0">
                          <a:effectLst/>
                        </a:rPr>
                        <a:t>photos</a:t>
                      </a:r>
                      <a:r>
                        <a:rPr lang="hu-HU" sz="1800" baseline="0" dirty="0" smtClean="0">
                          <a:effectLst/>
                        </a:rPr>
                        <a:t>, </a:t>
                      </a:r>
                      <a:r>
                        <a:rPr lang="hu-HU" sz="1800" baseline="0" dirty="0" err="1" smtClean="0">
                          <a:effectLst/>
                        </a:rPr>
                        <a:t>documents</a:t>
                      </a:r>
                      <a:r>
                        <a:rPr lang="hu-HU" sz="1800" baseline="0" dirty="0" smtClean="0">
                          <a:effectLst/>
                        </a:rPr>
                        <a:t>, </a:t>
                      </a:r>
                      <a:r>
                        <a:rPr lang="hu-HU" sz="1800" baseline="0" dirty="0" err="1" smtClean="0">
                          <a:effectLst/>
                        </a:rPr>
                        <a:t>scan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copies</a:t>
                      </a:r>
                      <a:r>
                        <a:rPr lang="hu-HU" sz="1800" baseline="0" dirty="0" smtClean="0">
                          <a:effectLst/>
                        </a:rPr>
                        <a:t>, etc. 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4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14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9" y="0"/>
            <a:ext cx="4868427" cy="68750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44" y="0"/>
            <a:ext cx="4941412" cy="68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630"/>
          <a:stretch/>
        </p:blipFill>
        <p:spPr>
          <a:xfrm>
            <a:off x="151463" y="158262"/>
            <a:ext cx="11898418" cy="6356838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8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Project </a:t>
            </a:r>
            <a:r>
              <a:rPr lang="hu-HU" b="1" dirty="0" err="1" smtClean="0"/>
              <a:t>websites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The </a:t>
            </a:r>
            <a:r>
              <a:rPr lang="hu-HU" sz="2200" dirty="0" err="1" smtClean="0"/>
              <a:t>websites</a:t>
            </a:r>
            <a:r>
              <a:rPr lang="hu-HU" sz="2200" dirty="0" smtClean="0"/>
              <a:t> is </a:t>
            </a:r>
            <a:r>
              <a:rPr lang="hu-HU" sz="2200" dirty="0" err="1" smtClean="0"/>
              <a:t>mentioned</a:t>
            </a:r>
            <a:r>
              <a:rPr lang="hu-HU" sz="2200" dirty="0" smtClean="0"/>
              <a:t> </a:t>
            </a:r>
            <a:r>
              <a:rPr lang="hu-HU" sz="2200" dirty="0" err="1" smtClean="0"/>
              <a:t>in</a:t>
            </a:r>
            <a:r>
              <a:rPr lang="hu-HU" sz="2200" dirty="0" smtClean="0"/>
              <a:t> </a:t>
            </a:r>
            <a:r>
              <a:rPr lang="hu-HU" sz="2200" dirty="0" err="1" smtClean="0"/>
              <a:t>the</a:t>
            </a:r>
            <a:r>
              <a:rPr lang="hu-HU" sz="2200" dirty="0" smtClean="0"/>
              <a:t> </a:t>
            </a:r>
            <a:r>
              <a:rPr lang="hu-HU" sz="2200" dirty="0" err="1" smtClean="0"/>
              <a:t>application</a:t>
            </a:r>
            <a:r>
              <a:rPr lang="hu-HU" sz="2200" dirty="0" smtClean="0"/>
              <a:t>:</a:t>
            </a:r>
          </a:p>
          <a:p>
            <a:endParaRPr lang="hu-HU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200" dirty="0" smtClean="0"/>
              <a:t>For </a:t>
            </a:r>
            <a:r>
              <a:rPr lang="en-GB" sz="2200" dirty="0">
                <a:solidFill>
                  <a:srgbClr val="342EA2"/>
                </a:solidFill>
              </a:rPr>
              <a:t>project communication </a:t>
            </a:r>
            <a:r>
              <a:rPr lang="en-GB" sz="2200" dirty="0"/>
              <a:t>purposes </a:t>
            </a:r>
            <a:r>
              <a:rPr lang="en-GB" sz="2200" dirty="0" smtClean="0"/>
              <a:t>this </a:t>
            </a:r>
            <a:r>
              <a:rPr lang="en-GB" sz="2200" dirty="0"/>
              <a:t>platform shall be </a:t>
            </a:r>
            <a:r>
              <a:rPr lang="en-GB" sz="2200" dirty="0" smtClean="0"/>
              <a:t>used:</a:t>
            </a:r>
            <a:r>
              <a:rPr lang="hu-HU" sz="2200" dirty="0"/>
              <a:t> </a:t>
            </a:r>
            <a:r>
              <a:rPr lang="hu-HU" sz="2200" dirty="0">
                <a:hlinkClick r:id="rId2"/>
              </a:rPr>
              <a:t>http://</a:t>
            </a:r>
            <a:r>
              <a:rPr lang="hu-HU" sz="2200" dirty="0" smtClean="0">
                <a:hlinkClick r:id="rId2"/>
              </a:rPr>
              <a:t>www.agriteach.hu/en/forum</a:t>
            </a:r>
            <a:r>
              <a:rPr lang="hu-HU" sz="2200" dirty="0" smtClean="0"/>
              <a:t> </a:t>
            </a:r>
            <a:br>
              <a:rPr lang="hu-HU" sz="2200" dirty="0" smtClean="0"/>
            </a:br>
            <a:endParaRPr lang="hu-HU" sz="2200" dirty="0" smtClean="0"/>
          </a:p>
          <a:p>
            <a:pPr marL="342900" lvl="4" indent="-342900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hu-HU" sz="2200" b="1" dirty="0" err="1" smtClean="0"/>
              <a:t>For</a:t>
            </a:r>
            <a:r>
              <a:rPr lang="hu-HU" sz="2200" b="1" dirty="0" smtClean="0"/>
              <a:t> </a:t>
            </a:r>
            <a:r>
              <a:rPr lang="hu-HU" sz="2200" b="1" dirty="0" err="1">
                <a:solidFill>
                  <a:srgbClr val="342EA2"/>
                </a:solidFill>
              </a:rPr>
              <a:t>outside</a:t>
            </a:r>
            <a:r>
              <a:rPr lang="hu-HU" sz="2200" b="1" dirty="0">
                <a:solidFill>
                  <a:srgbClr val="342EA2"/>
                </a:solidFill>
              </a:rPr>
              <a:t> </a:t>
            </a:r>
            <a:r>
              <a:rPr lang="hu-HU" sz="2200" b="1" dirty="0" err="1">
                <a:solidFill>
                  <a:srgbClr val="342EA2"/>
                </a:solidFill>
              </a:rPr>
              <a:t>communication</a:t>
            </a:r>
            <a:r>
              <a:rPr lang="hu-HU" sz="2200" b="1" dirty="0">
                <a:solidFill>
                  <a:srgbClr val="342EA2"/>
                </a:solidFill>
              </a:rPr>
              <a:t> </a:t>
            </a:r>
            <a:r>
              <a:rPr lang="hu-HU" sz="2200" b="1" dirty="0"/>
              <a:t>and </a:t>
            </a:r>
            <a:r>
              <a:rPr lang="hu-HU" sz="2200" b="1" dirty="0" err="1" smtClean="0"/>
              <a:t>dissemination</a:t>
            </a:r>
            <a:r>
              <a:rPr lang="hu-HU" sz="2200" dirty="0" smtClean="0"/>
              <a:t> and </a:t>
            </a:r>
            <a:r>
              <a:rPr lang="hu-HU" sz="2200" dirty="0" err="1" smtClean="0"/>
              <a:t>also</a:t>
            </a:r>
            <a:r>
              <a:rPr lang="hu-HU" sz="2200" dirty="0" smtClean="0"/>
              <a:t> </a:t>
            </a:r>
            <a:r>
              <a:rPr lang="hu-HU" sz="2200" dirty="0" err="1" smtClean="0"/>
              <a:t>for</a:t>
            </a:r>
            <a:r>
              <a:rPr lang="hu-HU" sz="2200" dirty="0" smtClean="0"/>
              <a:t> </a:t>
            </a:r>
            <a:r>
              <a:rPr lang="hu-HU" sz="2200" dirty="0" err="1" smtClean="0"/>
              <a:t>later</a:t>
            </a:r>
            <a:r>
              <a:rPr lang="hu-HU" sz="2200" dirty="0" smtClean="0"/>
              <a:t> project </a:t>
            </a:r>
            <a:r>
              <a:rPr lang="hu-HU" sz="2200" dirty="0" err="1" smtClean="0"/>
              <a:t>communication</a:t>
            </a:r>
            <a:r>
              <a:rPr lang="hu-HU" sz="2200" dirty="0" smtClean="0"/>
              <a:t> </a:t>
            </a:r>
            <a:r>
              <a:rPr lang="hu-HU" sz="2200" dirty="0">
                <a:hlinkClick r:id="rId3"/>
              </a:rPr>
              <a:t>http://agritech.hu</a:t>
            </a:r>
            <a:r>
              <a:rPr lang="hu-HU" sz="2200" dirty="0" smtClean="0"/>
              <a:t> </a:t>
            </a:r>
            <a:r>
              <a:rPr lang="hu-HU" sz="2200" dirty="0" err="1" smtClean="0"/>
              <a:t>shall</a:t>
            </a:r>
            <a:r>
              <a:rPr lang="hu-HU" sz="2200" dirty="0" smtClean="0"/>
              <a:t> </a:t>
            </a:r>
            <a:r>
              <a:rPr lang="hu-HU" sz="2200" dirty="0"/>
              <a:t>be </a:t>
            </a:r>
            <a:r>
              <a:rPr lang="hu-HU" sz="2200" dirty="0" err="1"/>
              <a:t>used</a:t>
            </a:r>
            <a:r>
              <a:rPr lang="hu-HU" sz="2200" dirty="0"/>
              <a:t>, this </a:t>
            </a:r>
            <a:r>
              <a:rPr lang="hu-HU" sz="2200" dirty="0" err="1"/>
              <a:t>will</a:t>
            </a:r>
            <a:r>
              <a:rPr lang="hu-HU" sz="2200" dirty="0"/>
              <a:t> be </a:t>
            </a:r>
            <a:r>
              <a:rPr lang="hu-HU" sz="2200" dirty="0" err="1"/>
              <a:t>developed</a:t>
            </a:r>
            <a:r>
              <a:rPr lang="hu-HU" sz="2200" dirty="0"/>
              <a:t> during </a:t>
            </a:r>
            <a:r>
              <a:rPr lang="hu-HU" sz="2200" dirty="0" err="1"/>
              <a:t>the</a:t>
            </a:r>
            <a:r>
              <a:rPr lang="hu-HU" sz="2200" dirty="0"/>
              <a:t> project. </a:t>
            </a:r>
            <a:r>
              <a:rPr lang="hu-HU" sz="2200" dirty="0" err="1"/>
              <a:t>Responsible</a:t>
            </a:r>
            <a:r>
              <a:rPr lang="hu-HU" sz="2200" dirty="0"/>
              <a:t> partner: </a:t>
            </a:r>
            <a:r>
              <a:rPr lang="hu-HU" sz="2200" dirty="0" err="1" smtClean="0"/>
              <a:t>GJMSzKI</a:t>
            </a:r>
            <a:r>
              <a:rPr lang="hu-HU" sz="2200" dirty="0" smtClean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027" y="276087"/>
            <a:ext cx="9371949" cy="56104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en-US" dirty="0"/>
              <a:t/>
            </a:r>
            <a:br>
              <a:rPr lang="en-US" dirty="0"/>
            </a:br>
            <a:r>
              <a:rPr lang="hu-HU" b="1" dirty="0" smtClean="0"/>
              <a:t>News  </a:t>
            </a:r>
            <a:r>
              <a:rPr lang="hu-HU" b="1" dirty="0"/>
              <a:t>- </a:t>
            </a:r>
            <a:r>
              <a:rPr lang="hu-HU" dirty="0" err="1" smtClean="0"/>
              <a:t>website</a:t>
            </a:r>
            <a:r>
              <a:rPr lang="hu-HU" dirty="0" smtClean="0"/>
              <a:t> </a:t>
            </a:r>
            <a:r>
              <a:rPr lang="hu-HU" dirty="0" err="1" smtClean="0"/>
              <a:t>news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17</a:t>
            </a:fld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04878"/>
              </p:ext>
            </p:extLst>
          </p:nvPr>
        </p:nvGraphicFramePr>
        <p:xfrm>
          <a:off x="566792" y="404662"/>
          <a:ext cx="11062953" cy="425793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19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5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4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News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Who?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Deadline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Where to put?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4250">
                <a:tc>
                  <a:txBody>
                    <a:bodyPr/>
                    <a:lstStyle/>
                    <a:p>
                      <a:endParaRPr lang="hu-HU" sz="1800" kern="1200" dirty="0" smtClean="0">
                        <a:effectLst/>
                      </a:endParaRPr>
                    </a:p>
                    <a:p>
                      <a:r>
                        <a:rPr lang="hu-HU" sz="1800" kern="1200" dirty="0" err="1" smtClean="0">
                          <a:effectLst/>
                        </a:rPr>
                        <a:t>Every</a:t>
                      </a:r>
                      <a:r>
                        <a:rPr lang="hu-HU" sz="1800" kern="1200" baseline="0" dirty="0" smtClean="0">
                          <a:effectLst/>
                        </a:rPr>
                        <a:t> meeting or </a:t>
                      </a:r>
                      <a:r>
                        <a:rPr lang="hu-HU" sz="1800" kern="1200" baseline="0" dirty="0" err="1" smtClean="0">
                          <a:effectLst/>
                        </a:rPr>
                        <a:t>multiplier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event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shall</a:t>
                      </a:r>
                      <a:r>
                        <a:rPr lang="hu-HU" sz="1800" kern="1200" baseline="0" dirty="0" smtClean="0">
                          <a:effectLst/>
                        </a:rPr>
                        <a:t> be </a:t>
                      </a:r>
                      <a:r>
                        <a:rPr lang="hu-HU" sz="1800" kern="1200" baseline="0" dirty="0" err="1" smtClean="0">
                          <a:effectLst/>
                        </a:rPr>
                        <a:t>put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to</a:t>
                      </a:r>
                      <a:r>
                        <a:rPr lang="hu-HU" sz="1800" kern="1200" baseline="0" dirty="0" smtClean="0">
                          <a:effectLst/>
                        </a:rPr>
                        <a:t> WEBSITE NEWS </a:t>
                      </a:r>
                    </a:p>
                    <a:p>
                      <a:r>
                        <a:rPr lang="hu-HU" sz="1800" kern="1200" baseline="0" dirty="0" smtClean="0">
                          <a:effectLst/>
                        </a:rPr>
                        <a:t>(-  1 </a:t>
                      </a:r>
                      <a:r>
                        <a:rPr lang="hu-HU" sz="1800" kern="1200" baseline="0" dirty="0" err="1" smtClean="0">
                          <a:effectLst/>
                        </a:rPr>
                        <a:t>picture</a:t>
                      </a:r>
                      <a:r>
                        <a:rPr lang="hu-HU" sz="1800" kern="1200" baseline="0" dirty="0" smtClean="0">
                          <a:effectLst/>
                        </a:rPr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1800" kern="1200" baseline="0" dirty="0" err="1" smtClean="0">
                          <a:effectLst/>
                        </a:rPr>
                        <a:t>Small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description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in</a:t>
                      </a:r>
                      <a:r>
                        <a:rPr lang="hu-HU" sz="1800" kern="1200" baseline="0" dirty="0" smtClean="0">
                          <a:effectLst/>
                        </a:rPr>
                        <a:t> 2 </a:t>
                      </a:r>
                      <a:r>
                        <a:rPr lang="hu-HU" sz="1800" kern="1200" baseline="0" dirty="0" err="1" smtClean="0">
                          <a:effectLst/>
                        </a:rPr>
                        <a:t>sentences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for</a:t>
                      </a:r>
                      <a:r>
                        <a:rPr lang="hu-HU" sz="1800" kern="1200" baseline="0" dirty="0" smtClean="0">
                          <a:effectLst/>
                        </a:rPr>
                        <a:t> web 2.0 </a:t>
                      </a:r>
                      <a:r>
                        <a:rPr lang="hu-HU" sz="1800" kern="1200" baseline="0" dirty="0" err="1" smtClean="0">
                          <a:effectLst/>
                        </a:rPr>
                        <a:t>publication</a:t>
                      </a:r>
                      <a:r>
                        <a:rPr lang="hu-HU" sz="1800" kern="1200" baseline="0" dirty="0" smtClean="0">
                          <a:effectLst/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1800" kern="1200" baseline="0" dirty="0" err="1" smtClean="0">
                          <a:effectLst/>
                        </a:rPr>
                        <a:t>Longer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description</a:t>
                      </a:r>
                      <a:r>
                        <a:rPr lang="hu-HU" sz="1800" kern="1200" baseline="0" dirty="0" smtClean="0">
                          <a:effectLst/>
                        </a:rPr>
                        <a:t>.)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All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partners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Meeting/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event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date</a:t>
                      </a:r>
                      <a:endParaRPr lang="hu-H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+ 7 </a:t>
                      </a:r>
                      <a:r>
                        <a:rPr lang="hu-HU" sz="1800" dirty="0" err="1" smtClean="0">
                          <a:effectLst/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Please put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at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website</a:t>
                      </a:r>
                      <a:r>
                        <a:rPr lang="hu-HU" sz="1800" dirty="0" smtClean="0">
                          <a:effectLst/>
                        </a:rPr>
                        <a:t> NEWS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section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in</a:t>
                      </a:r>
                      <a:r>
                        <a:rPr lang="hu-HU" sz="1800" baseline="0" dirty="0" smtClean="0">
                          <a:effectLst/>
                        </a:rPr>
                        <a:t> English and </a:t>
                      </a:r>
                      <a:r>
                        <a:rPr lang="hu-HU" sz="1800" baseline="0" dirty="0" err="1" smtClean="0">
                          <a:effectLst/>
                        </a:rPr>
                        <a:t>national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language</a:t>
                      </a:r>
                      <a:endParaRPr lang="hu-HU" sz="1800" baseline="0" dirty="0" smtClean="0">
                        <a:effectLst/>
                      </a:endParaRPr>
                    </a:p>
                    <a:p>
                      <a:endParaRPr lang="hu-HU" sz="1800" kern="1200" dirty="0" smtClean="0">
                        <a:effectLst/>
                      </a:endParaRPr>
                    </a:p>
                    <a:p>
                      <a:r>
                        <a:rPr lang="hu-HU" sz="1800" kern="1200" dirty="0" err="1" smtClean="0">
                          <a:effectLst/>
                        </a:rPr>
                        <a:t>create</a:t>
                      </a:r>
                      <a:r>
                        <a:rPr lang="hu-HU" sz="1800" kern="1200" dirty="0" smtClean="0">
                          <a:effectLst/>
                        </a:rPr>
                        <a:t> a </a:t>
                      </a:r>
                      <a:r>
                        <a:rPr lang="hu-HU" sz="1800" kern="1200" dirty="0" err="1" smtClean="0">
                          <a:effectLst/>
                        </a:rPr>
                        <a:t>translation</a:t>
                      </a:r>
                      <a:r>
                        <a:rPr lang="hu-HU" sz="1800" kern="1200" dirty="0" smtClean="0">
                          <a:effectLst/>
                        </a:rPr>
                        <a:t> of </a:t>
                      </a:r>
                      <a:r>
                        <a:rPr lang="hu-HU" sz="1800" kern="1200" dirty="0" err="1" smtClean="0">
                          <a:effectLst/>
                        </a:rPr>
                        <a:t>it</a:t>
                      </a:r>
                      <a:r>
                        <a:rPr lang="hu-HU" sz="1800" kern="1200" dirty="0" smtClean="0">
                          <a:effectLst/>
                        </a:rPr>
                        <a:t> </a:t>
                      </a:r>
                      <a:r>
                        <a:rPr lang="hu-HU" sz="1800" kern="1200" dirty="0" err="1" smtClean="0">
                          <a:effectLst/>
                        </a:rPr>
                        <a:t>in</a:t>
                      </a:r>
                      <a:r>
                        <a:rPr lang="hu-HU" sz="1800" kern="1200" dirty="0" smtClean="0">
                          <a:effectLst/>
                        </a:rPr>
                        <a:t> </a:t>
                      </a:r>
                      <a:r>
                        <a:rPr lang="hu-HU" sz="1800" kern="1200" dirty="0" err="1" smtClean="0">
                          <a:effectLst/>
                        </a:rPr>
                        <a:t>your</a:t>
                      </a:r>
                      <a:r>
                        <a:rPr lang="hu-HU" sz="1800" kern="1200" dirty="0" smtClean="0">
                          <a:effectLst/>
                        </a:rPr>
                        <a:t> </a:t>
                      </a:r>
                      <a:r>
                        <a:rPr lang="hu-HU" sz="1800" kern="1200" dirty="0" err="1" smtClean="0">
                          <a:effectLst/>
                        </a:rPr>
                        <a:t>language</a:t>
                      </a:r>
                      <a:r>
                        <a:rPr lang="hu-HU" sz="1800" kern="1200" dirty="0" smtClean="0">
                          <a:effectLst/>
                        </a:rPr>
                        <a:t>.</a:t>
                      </a:r>
                      <a:endParaRPr lang="hu-H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430">
                <a:tc>
                  <a:txBody>
                    <a:bodyPr/>
                    <a:lstStyle/>
                    <a:p>
                      <a:r>
                        <a:rPr lang="hu-HU" sz="1800" i="0" u="sng" kern="1200" dirty="0" err="1" smtClean="0">
                          <a:effectLst/>
                        </a:rPr>
                        <a:t>Fill</a:t>
                      </a:r>
                      <a:r>
                        <a:rPr lang="hu-HU" sz="1800" i="0" u="sng" kern="1200" baseline="0" dirty="0" smtClean="0">
                          <a:effectLst/>
                        </a:rPr>
                        <a:t> a </a:t>
                      </a:r>
                      <a:r>
                        <a:rPr lang="hu-HU" sz="1800" i="0" u="sng" kern="1200" baseline="0" dirty="0" err="1" smtClean="0">
                          <a:effectLst/>
                        </a:rPr>
                        <a:t>dissemination</a:t>
                      </a:r>
                      <a:r>
                        <a:rPr lang="hu-HU" sz="1800" i="0" u="sng" kern="1200" baseline="0" dirty="0" smtClean="0">
                          <a:effectLst/>
                        </a:rPr>
                        <a:t> </a:t>
                      </a:r>
                      <a:r>
                        <a:rPr lang="hu-HU" sz="1800" i="0" u="sng" kern="1200" baseline="0" dirty="0" err="1" smtClean="0">
                          <a:effectLst/>
                        </a:rPr>
                        <a:t>form</a:t>
                      </a:r>
                      <a:r>
                        <a:rPr lang="hu-HU" sz="1800" i="0" u="sng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for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the</a:t>
                      </a:r>
                      <a:r>
                        <a:rPr lang="hu-HU" sz="1800" kern="1200" baseline="0" dirty="0" smtClean="0">
                          <a:effectLst/>
                        </a:rPr>
                        <a:t> </a:t>
                      </a:r>
                      <a:r>
                        <a:rPr lang="hu-HU" sz="1800" kern="1200" baseline="0" dirty="0" err="1" smtClean="0">
                          <a:effectLst/>
                        </a:rPr>
                        <a:t>dissemination</a:t>
                      </a:r>
                      <a:endParaRPr lang="hu-HU" sz="1800" kern="1200" baseline="0" dirty="0" smtClean="0">
                        <a:effectLst/>
                      </a:endParaRPr>
                    </a:p>
                    <a:p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proofs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folder</a:t>
                      </a:r>
                      <a:r>
                        <a:rPr lang="hu-H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All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partners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Meeting/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event</a:t>
                      </a:r>
                      <a:r>
                        <a:rPr lang="hu-HU" sz="18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  <a:highlight>
                            <a:srgbClr val="FFFF00"/>
                          </a:highlight>
                        </a:rPr>
                        <a:t>date</a:t>
                      </a:r>
                      <a:endParaRPr lang="hu-H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+ 7 </a:t>
                      </a:r>
                      <a:r>
                        <a:rPr lang="hu-HU" sz="1800" dirty="0" err="1" smtClean="0">
                          <a:effectLst/>
                        </a:rPr>
                        <a:t>days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Dissemination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form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on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the</a:t>
                      </a:r>
                      <a:r>
                        <a:rPr lang="hu-HU" sz="1800" dirty="0" smtClean="0">
                          <a:effectLst/>
                        </a:rPr>
                        <a:t> platform</a:t>
                      </a:r>
                      <a:endParaRPr lang="hu-H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0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6773" y="365760"/>
            <a:ext cx="11161643" cy="548640"/>
          </a:xfrm>
        </p:spPr>
        <p:txBody>
          <a:bodyPr>
            <a:noAutofit/>
          </a:bodyPr>
          <a:lstStyle/>
          <a:p>
            <a:r>
              <a:rPr lang="hu-HU" sz="3000" dirty="0" smtClean="0"/>
              <a:t>Strong </a:t>
            </a:r>
            <a:r>
              <a:rPr lang="hu-HU" sz="3000" dirty="0" smtClean="0">
                <a:solidFill>
                  <a:srgbClr val="00B0F0"/>
                </a:solidFill>
              </a:rPr>
              <a:t>web 2.0 </a:t>
            </a:r>
            <a:r>
              <a:rPr lang="hu-HU" sz="3000" dirty="0" err="1" smtClean="0"/>
              <a:t>publication</a:t>
            </a:r>
            <a:endParaRPr lang="en-US" sz="3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74019"/>
              </p:ext>
            </p:extLst>
          </p:nvPr>
        </p:nvGraphicFramePr>
        <p:xfrm>
          <a:off x="521297" y="990395"/>
          <a:ext cx="11160807" cy="468598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5018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Web 2.0 </a:t>
                      </a:r>
                      <a:r>
                        <a:rPr lang="en-GB" sz="2000" dirty="0" smtClean="0">
                          <a:effectLst/>
                        </a:rPr>
                        <a:t>platform</a:t>
                      </a:r>
                      <a:r>
                        <a:rPr lang="hu-HU" sz="2000" dirty="0" smtClean="0">
                          <a:effectLst/>
                        </a:rPr>
                        <a:t> – </a:t>
                      </a:r>
                      <a:r>
                        <a:rPr lang="hu-HU" sz="2000" u="sng" dirty="0" err="1" smtClean="0">
                          <a:effectLst/>
                        </a:rPr>
                        <a:t>only</a:t>
                      </a:r>
                      <a:r>
                        <a:rPr lang="hu-HU" sz="2000" u="sng" dirty="0" smtClean="0">
                          <a:effectLst/>
                        </a:rPr>
                        <a:t> </a:t>
                      </a:r>
                      <a:r>
                        <a:rPr lang="hu-HU" sz="2000" u="sng" dirty="0" err="1" smtClean="0">
                          <a:effectLst/>
                        </a:rPr>
                        <a:t>examples</a:t>
                      </a:r>
                      <a:endParaRPr lang="hu-HU" sz="16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LinkedIn</a:t>
                      </a:r>
                      <a:r>
                        <a:rPr lang="hu-HU" sz="1800" dirty="0" smtClean="0">
                          <a:effectLst/>
                        </a:rPr>
                        <a:t> (FACE)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err="1" smtClean="0">
                          <a:effectLst/>
                        </a:rPr>
                        <a:t>Each</a:t>
                      </a:r>
                      <a:r>
                        <a:rPr lang="hu-HU" sz="1800" dirty="0" smtClean="0">
                          <a:effectLst/>
                        </a:rPr>
                        <a:t> partner </a:t>
                      </a:r>
                      <a:r>
                        <a:rPr lang="hu-HU" sz="1800" dirty="0" err="1" smtClean="0">
                          <a:effectLst/>
                        </a:rPr>
                        <a:t>shall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make</a:t>
                      </a:r>
                      <a:r>
                        <a:rPr lang="hu-HU" sz="1800" dirty="0" smtClean="0">
                          <a:effectLst/>
                        </a:rPr>
                        <a:t> web 2.0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publications</a:t>
                      </a:r>
                      <a:r>
                        <a:rPr lang="hu-HU" sz="1800" baseline="0" dirty="0" smtClean="0">
                          <a:effectLst/>
                        </a:rPr>
                        <a:t> as </a:t>
                      </a:r>
                      <a:r>
                        <a:rPr lang="hu-HU" sz="1800" baseline="0" dirty="0" err="1" smtClean="0">
                          <a:effectLst/>
                        </a:rPr>
                        <a:t>much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as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possible</a:t>
                      </a:r>
                      <a:r>
                        <a:rPr lang="hu-HU" sz="1800" baseline="0" dirty="0" smtClean="0">
                          <a:effectLst/>
                        </a:rPr>
                        <a:t>, minimum is  6 </a:t>
                      </a:r>
                      <a:r>
                        <a:rPr lang="hu-HU" sz="1800" baseline="0" dirty="0" err="1" smtClean="0">
                          <a:effectLst/>
                        </a:rPr>
                        <a:t>piece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by</a:t>
                      </a:r>
                      <a:r>
                        <a:rPr lang="hu-HU" sz="1800" baseline="0" dirty="0" smtClean="0">
                          <a:effectLst/>
                        </a:rPr>
                        <a:t> partner </a:t>
                      </a:r>
                      <a:r>
                        <a:rPr lang="hu-HU" sz="1800" baseline="0" dirty="0" err="1" smtClean="0">
                          <a:effectLst/>
                        </a:rPr>
                        <a:t>in</a:t>
                      </a:r>
                      <a:r>
                        <a:rPr lang="hu-HU" sz="1800" baseline="0" dirty="0" smtClean="0">
                          <a:effectLst/>
                        </a:rPr>
                        <a:t> 3 </a:t>
                      </a:r>
                      <a:r>
                        <a:rPr lang="hu-HU" sz="1800" baseline="0" dirty="0" err="1" smtClean="0">
                          <a:effectLst/>
                        </a:rPr>
                        <a:t>years</a:t>
                      </a:r>
                      <a:r>
                        <a:rPr lang="hu-HU" sz="1800" baseline="0" dirty="0" smtClean="0">
                          <a:effectLst/>
                        </a:rPr>
                        <a:t>. (</a:t>
                      </a:r>
                      <a:r>
                        <a:rPr lang="hu-HU" sz="1800" baseline="0" dirty="0" err="1" smtClean="0">
                          <a:effectLst/>
                        </a:rPr>
                        <a:t>Please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fill</a:t>
                      </a:r>
                      <a:r>
                        <a:rPr lang="hu-HU" sz="1800" baseline="0" dirty="0" smtClean="0">
                          <a:effectLst/>
                        </a:rPr>
                        <a:t> a </a:t>
                      </a:r>
                      <a:r>
                        <a:rPr lang="hu-HU" sz="1800" baseline="0" dirty="0" err="1" smtClean="0">
                          <a:effectLst/>
                        </a:rPr>
                        <a:t>dissemination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form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to</a:t>
                      </a:r>
                      <a:r>
                        <a:rPr lang="hu-HU" sz="1800" baseline="0" dirty="0" smtClean="0">
                          <a:effectLst/>
                        </a:rPr>
                        <a:t> this as </a:t>
                      </a:r>
                      <a:r>
                        <a:rPr lang="hu-HU" sz="1800" baseline="0" dirty="0" err="1" smtClean="0">
                          <a:effectLst/>
                        </a:rPr>
                        <a:t>well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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0" dirty="0" smtClean="0">
                        <a:effectLst/>
                        <a:sym typeface="Wingdings" panose="05000000000000000000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  <a:hlinkClick r:id="rId2"/>
                        </a:rPr>
                        <a:t>FACEBOOK 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editor login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can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be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given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by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GJMSZI.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Please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choose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a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responsible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facebook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editor/partner, and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ask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for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FB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permisson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hu-HU" sz="1800" baseline="0" dirty="0" smtClean="0">
                        <a:effectLst/>
                        <a:sym typeface="Wingdings" panose="05000000000000000000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If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you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create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an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AgriTeach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project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profile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page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on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any platform,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please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inform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the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partnership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on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the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forum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eg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Youtube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or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any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national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portal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hu-HU" sz="1800" baseline="0" dirty="0" smtClean="0">
                        <a:effectLst/>
                        <a:sym typeface="Wingdings" panose="05000000000000000000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Please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use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tags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keywords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referring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to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agriteach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like</a:t>
                      </a:r>
                      <a:r>
                        <a:rPr lang="hu-HU" sz="1800" baseline="0" dirty="0" smtClean="0">
                          <a:effectLst/>
                          <a:sym typeface="Wingdings" panose="05000000000000000000" pitchFamily="2" charset="2"/>
                        </a:rPr>
                        <a:t> #</a:t>
                      </a:r>
                      <a:r>
                        <a:rPr lang="hu-HU" sz="1800" baseline="0" dirty="0" err="1" smtClean="0">
                          <a:effectLst/>
                          <a:sym typeface="Wingdings" panose="05000000000000000000" pitchFamily="2" charset="2"/>
                        </a:rPr>
                        <a:t>agriteach</a:t>
                      </a:r>
                      <a:endParaRPr lang="hu-H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Facebook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- Galamb(+</a:t>
                      </a:r>
                      <a:r>
                        <a:rPr lang="hu-HU" sz="1800" dirty="0" err="1" smtClean="0">
                          <a:effectLst/>
                        </a:rPr>
                        <a:t>Twitter</a:t>
                      </a:r>
                      <a:r>
                        <a:rPr lang="hu-HU" sz="1800" dirty="0" smtClean="0">
                          <a:effectLst/>
                        </a:rPr>
                        <a:t>?)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Instagram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>
                          <a:effectLst/>
                        </a:rPr>
                        <a:t>Slideshare</a:t>
                      </a:r>
                      <a:r>
                        <a:rPr lang="en-GB" sz="1800" dirty="0" smtClean="0">
                          <a:effectLst/>
                        </a:rPr>
                        <a:t> http://www.slideshare.net/</a:t>
                      </a:r>
                      <a:endParaRPr lang="hu-H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6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Online </a:t>
                      </a:r>
                      <a:r>
                        <a:rPr lang="en-GB" sz="1800" dirty="0" smtClean="0">
                          <a:effectLst/>
                        </a:rPr>
                        <a:t>presentations</a:t>
                      </a:r>
                      <a:r>
                        <a:rPr lang="hu-HU" sz="1800" dirty="0" smtClean="0">
                          <a:effectLst/>
                        </a:rPr>
                        <a:t> : </a:t>
                      </a:r>
                      <a:endParaRPr lang="hu-HU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 err="1" smtClean="0">
                          <a:effectLst/>
                        </a:rPr>
                        <a:t>mindmeister</a:t>
                      </a:r>
                      <a:endParaRPr lang="hu-HU" sz="1800" u="none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u="none" dirty="0" err="1" smtClean="0">
                          <a:effectLst/>
                        </a:rPr>
                        <a:t>Prezi</a:t>
                      </a:r>
                      <a:r>
                        <a:rPr lang="hu-HU" sz="1800" u="none" dirty="0" smtClean="0">
                          <a:effectLst/>
                        </a:rPr>
                        <a:t>, </a:t>
                      </a:r>
                      <a:r>
                        <a:rPr lang="hu-HU" sz="1800" u="none" dirty="0" err="1" smtClean="0">
                          <a:effectLst/>
                        </a:rPr>
                        <a:t>ppt</a:t>
                      </a:r>
                      <a:r>
                        <a:rPr lang="hu-HU" sz="1800" u="none" dirty="0" smtClean="0">
                          <a:effectLst/>
                        </a:rPr>
                        <a:t> </a:t>
                      </a:r>
                      <a:r>
                        <a:rPr lang="hu-HU" sz="1800" u="none" dirty="0" err="1" smtClean="0">
                          <a:effectLst/>
                        </a:rPr>
                        <a:t>or</a:t>
                      </a:r>
                      <a:r>
                        <a:rPr lang="hu-HU" sz="1800" u="none" dirty="0" smtClean="0">
                          <a:effectLst/>
                        </a:rPr>
                        <a:t> </a:t>
                      </a:r>
                      <a:r>
                        <a:rPr lang="hu-HU" sz="1800" u="none" dirty="0" err="1" smtClean="0">
                          <a:effectLst/>
                        </a:rPr>
                        <a:t>other</a:t>
                      </a:r>
                      <a:endParaRPr lang="hu-HU" sz="1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Blog </a:t>
                      </a:r>
                      <a:r>
                        <a:rPr lang="en-GB" sz="1800" dirty="0" smtClean="0">
                          <a:effectLst/>
                        </a:rPr>
                        <a:t>–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on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your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</a:rPr>
                        <a:t>website</a:t>
                      </a:r>
                      <a:endParaRPr lang="hu-H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Youtube</a:t>
                      </a:r>
                      <a:r>
                        <a:rPr lang="hu-HU" sz="1800" dirty="0" smtClean="0">
                          <a:effectLst/>
                        </a:rPr>
                        <a:t>, </a:t>
                      </a:r>
                      <a:r>
                        <a:rPr lang="hu-HU" sz="1800" dirty="0" err="1" smtClean="0">
                          <a:effectLst/>
                        </a:rPr>
                        <a:t>Vimeo</a:t>
                      </a:r>
                      <a:r>
                        <a:rPr lang="hu-HU" sz="1800" dirty="0" smtClean="0">
                          <a:effectLst/>
                        </a:rPr>
                        <a:t>  </a:t>
                      </a:r>
                      <a:r>
                        <a:rPr lang="hu-HU" sz="1800" dirty="0" err="1" smtClean="0">
                          <a:effectLst/>
                        </a:rPr>
                        <a:t>or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other</a:t>
                      </a:r>
                      <a:r>
                        <a:rPr lang="hu-HU" sz="1800" baseline="0" dirty="0" smtClean="0">
                          <a:effectLst/>
                        </a:rPr>
                        <a:t> video </a:t>
                      </a:r>
                      <a:r>
                        <a:rPr lang="hu-HU" sz="1800" baseline="0" dirty="0" err="1" smtClean="0">
                          <a:effectLst/>
                        </a:rPr>
                        <a:t>channels</a:t>
                      </a:r>
                      <a:endParaRPr lang="hu-H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4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774" y="-44666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en-US" b="1" dirty="0" smtClean="0"/>
              <a:t>Proof </a:t>
            </a:r>
            <a:r>
              <a:rPr lang="en-US" b="1" dirty="0"/>
              <a:t>of your dissemination activities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774" y="1299297"/>
            <a:ext cx="10396813" cy="38199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• </a:t>
            </a:r>
            <a:r>
              <a:rPr lang="en-US" sz="2400" dirty="0"/>
              <a:t>photos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print screen</a:t>
            </a:r>
            <a:r>
              <a:rPr lang="hu-HU" sz="2400" dirty="0" smtClean="0"/>
              <a:t>/ </a:t>
            </a:r>
            <a:r>
              <a:rPr lang="en-US" sz="2400" dirty="0" smtClean="0"/>
              <a:t>scan copies </a:t>
            </a:r>
            <a:r>
              <a:rPr lang="en-US" sz="2400" dirty="0"/>
              <a:t>of articles, publications (</a:t>
            </a:r>
            <a:r>
              <a:rPr lang="en-US" sz="2400" dirty="0" smtClean="0"/>
              <a:t>printed/on</a:t>
            </a:r>
            <a:r>
              <a:rPr lang="hu-HU" sz="2400" dirty="0"/>
              <a:t> – </a:t>
            </a:r>
            <a:r>
              <a:rPr lang="en-US" sz="2400" dirty="0" smtClean="0"/>
              <a:t>line newspapers, magazines</a:t>
            </a:r>
            <a:r>
              <a:rPr lang="en-US" sz="2400" dirty="0"/>
              <a:t>, </a:t>
            </a:r>
            <a:r>
              <a:rPr lang="en-US" sz="2400" dirty="0" smtClean="0"/>
              <a:t>newsletters, etc</a:t>
            </a:r>
            <a:r>
              <a:rPr lang="en-US" sz="2400" dirty="0"/>
              <a:t>.)</a:t>
            </a:r>
          </a:p>
          <a:p>
            <a:r>
              <a:rPr lang="en-US" sz="2400" dirty="0"/>
              <a:t>• list of workshop participants with signatures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print screens </a:t>
            </a:r>
            <a:r>
              <a:rPr lang="en-US" sz="2400" dirty="0"/>
              <a:t>of websites</a:t>
            </a:r>
          </a:p>
          <a:p>
            <a:r>
              <a:rPr lang="en-US" sz="2400" dirty="0"/>
              <a:t>• list of contacts (e-mails, e-groups, etc.)</a:t>
            </a:r>
          </a:p>
          <a:p>
            <a:r>
              <a:rPr lang="en-US" sz="2400" dirty="0"/>
              <a:t>• nr. of leaflets </a:t>
            </a:r>
            <a:r>
              <a:rPr lang="en-US" sz="2400" dirty="0" smtClean="0"/>
              <a:t>distributed</a:t>
            </a:r>
            <a:r>
              <a:rPr lang="hu-HU" sz="2400" dirty="0" smtClean="0"/>
              <a:t> –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case</a:t>
            </a:r>
            <a:r>
              <a:rPr lang="hu-HU" sz="2400" dirty="0" smtClean="0"/>
              <a:t> of printed </a:t>
            </a:r>
            <a:r>
              <a:rPr lang="hu-HU" sz="2400" dirty="0" err="1" smtClean="0"/>
              <a:t>versions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make a </a:t>
            </a:r>
            <a:r>
              <a:rPr lang="en-US" sz="2400" dirty="0" err="1" smtClean="0"/>
              <a:t>printscreen</a:t>
            </a:r>
            <a:r>
              <a:rPr lang="en-US" sz="2400" dirty="0" smtClean="0"/>
              <a:t> of the shared video contents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3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8C19"/>
                </a:solidFill>
              </a:rPr>
              <a:t>What</a:t>
            </a:r>
            <a:r>
              <a:rPr lang="hu-HU" dirty="0" smtClean="0">
                <a:solidFill>
                  <a:srgbClr val="FF8C19"/>
                </a:solidFill>
              </a:rPr>
              <a:t> is </a:t>
            </a:r>
            <a:r>
              <a:rPr lang="hu-HU" dirty="0" err="1" smtClean="0">
                <a:solidFill>
                  <a:srgbClr val="FF8C19"/>
                </a:solidFill>
              </a:rPr>
              <a:t>dissemination</a:t>
            </a:r>
            <a:r>
              <a:rPr lang="hu-HU" dirty="0" smtClean="0">
                <a:solidFill>
                  <a:srgbClr val="FF8C19"/>
                </a:solidFill>
              </a:rPr>
              <a:t>?</a:t>
            </a:r>
            <a:endParaRPr lang="hu-HU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</a:t>
            </a:r>
            <a:r>
              <a:rPr lang="en-US" sz="2800" dirty="0" smtClean="0"/>
              <a:t>disseminate </a:t>
            </a:r>
            <a:r>
              <a:rPr lang="hu-HU" sz="2800" dirty="0" err="1" smtClean="0"/>
              <a:t>something</a:t>
            </a:r>
            <a:r>
              <a:rPr lang="hu-HU" sz="2800" dirty="0" smtClean="0"/>
              <a:t> </a:t>
            </a:r>
            <a:r>
              <a:rPr lang="en-US" sz="2800" dirty="0" smtClean="0"/>
              <a:t>means </a:t>
            </a:r>
            <a:r>
              <a:rPr lang="en-US" sz="2800" dirty="0"/>
              <a:t>to broadcast a message to the public without direct feedback from the audience</a:t>
            </a:r>
            <a:r>
              <a:rPr lang="en-US" sz="2800" dirty="0" smtClean="0"/>
              <a:t>.</a:t>
            </a:r>
            <a:r>
              <a:rPr lang="hu-HU" sz="2800" dirty="0"/>
              <a:t> </a:t>
            </a:r>
            <a:r>
              <a:rPr lang="hu-HU" sz="2800" dirty="0" err="1"/>
              <a:t>It</a:t>
            </a:r>
            <a:r>
              <a:rPr lang="hu-HU" sz="2800" dirty="0"/>
              <a:t> </a:t>
            </a:r>
            <a:r>
              <a:rPr lang="hu-HU" sz="2800" dirty="0" err="1"/>
              <a:t>comes</a:t>
            </a:r>
            <a:r>
              <a:rPr lang="hu-HU" sz="2800" dirty="0"/>
              <a:t> </a:t>
            </a:r>
            <a:r>
              <a:rPr lang="en-US" sz="2800" dirty="0"/>
              <a:t>from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en-US" sz="2800" dirty="0" err="1"/>
              <a:t>lat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err="1"/>
              <a:t>word</a:t>
            </a:r>
            <a:r>
              <a:rPr lang="hu-HU" sz="2800" dirty="0"/>
              <a:t> of </a:t>
            </a:r>
            <a:r>
              <a:rPr lang="en-US" sz="2800" b="1" u="sng" dirty="0" err="1"/>
              <a:t>disseminare</a:t>
            </a:r>
            <a:r>
              <a:rPr lang="en-US" sz="2800" dirty="0"/>
              <a:t> </a:t>
            </a:r>
            <a:r>
              <a:rPr lang="hu-HU" sz="2800" dirty="0" smtClean="0"/>
              <a:t>„</a:t>
            </a:r>
            <a:r>
              <a:rPr lang="en-US" sz="2800" dirty="0" smtClean="0"/>
              <a:t>scattering seeds</a:t>
            </a:r>
            <a:r>
              <a:rPr lang="hu-HU" sz="2800" dirty="0" smtClean="0"/>
              <a:t>”.</a:t>
            </a:r>
            <a:endParaRPr lang="hu-HU" sz="28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0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042" y="237392"/>
            <a:ext cx="7263925" cy="1441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>Provide </a:t>
            </a:r>
            <a:r>
              <a:rPr lang="en-US" sz="2700" b="1" dirty="0"/>
              <a:t>accurate reporting in order to make </a:t>
            </a:r>
            <a:r>
              <a:rPr lang="en-US" sz="2700" b="1" dirty="0">
                <a:solidFill>
                  <a:srgbClr val="FF8C19"/>
                </a:solidFill>
              </a:rPr>
              <a:t>report</a:t>
            </a:r>
            <a:r>
              <a:rPr lang="hu-HU" sz="2700" b="1" dirty="0">
                <a:solidFill>
                  <a:srgbClr val="FF8C19"/>
                </a:solidFill>
              </a:rPr>
              <a:t>ing </a:t>
            </a:r>
            <a:r>
              <a:rPr lang="hu-HU" sz="2700" b="1" dirty="0" err="1">
                <a:solidFill>
                  <a:srgbClr val="FF8C19"/>
                </a:solidFill>
              </a:rPr>
              <a:t>easy</a:t>
            </a:r>
            <a:r>
              <a:rPr lang="hu-HU" sz="2700" b="1" dirty="0">
                <a:solidFill>
                  <a:srgbClr val="FF8C19"/>
                </a:solidFill>
              </a:rPr>
              <a:t> </a:t>
            </a:r>
            <a:r>
              <a:rPr lang="hu-HU" sz="2700" b="1" dirty="0"/>
              <a:t>– DISSEMINATION ACTION </a:t>
            </a:r>
            <a:r>
              <a:rPr lang="hu-HU" sz="2700" b="1" dirty="0" smtClean="0"/>
              <a:t>LIST</a:t>
            </a:r>
            <a:br>
              <a:rPr lang="hu-HU" sz="2700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042" y="1295843"/>
            <a:ext cx="7619430" cy="474551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produce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dissemination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content</a:t>
            </a:r>
            <a:endParaRPr lang="hu-HU" sz="4300" b="1" dirty="0" smtClean="0"/>
          </a:p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disseminate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it</a:t>
            </a:r>
            <a:endParaRPr lang="hu-HU" sz="4300" b="1" dirty="0" smtClean="0"/>
          </a:p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make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proof</a:t>
            </a:r>
            <a:r>
              <a:rPr lang="hu-HU" sz="4300" b="1" dirty="0" smtClean="0"/>
              <a:t> of </a:t>
            </a:r>
            <a:r>
              <a:rPr lang="hu-HU" sz="4300" b="1" dirty="0" err="1" smtClean="0"/>
              <a:t>dissemination</a:t>
            </a:r>
            <a:endParaRPr lang="hu-HU" sz="4300" b="1" dirty="0" smtClean="0"/>
          </a:p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record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it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into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dissemination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form</a:t>
            </a:r>
            <a:endParaRPr lang="hu-HU" sz="4300" b="1" dirty="0" smtClean="0"/>
          </a:p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place</a:t>
            </a:r>
            <a:r>
              <a:rPr lang="hu-HU" sz="4300" b="1" dirty="0" smtClean="0"/>
              <a:t> </a:t>
            </a:r>
            <a:r>
              <a:rPr lang="hu-HU" sz="4300" b="1" dirty="0" err="1"/>
              <a:t>your</a:t>
            </a:r>
            <a:r>
              <a:rPr lang="hu-HU" sz="4300" b="1" dirty="0"/>
              <a:t> </a:t>
            </a:r>
            <a:r>
              <a:rPr lang="hu-HU" sz="4300" b="1" dirty="0" err="1"/>
              <a:t>proof</a:t>
            </a:r>
            <a:r>
              <a:rPr lang="hu-HU" sz="4300" b="1" dirty="0"/>
              <a:t> </a:t>
            </a:r>
            <a:r>
              <a:rPr lang="hu-HU" sz="4300" b="1" dirty="0" err="1"/>
              <a:t>to</a:t>
            </a:r>
            <a:r>
              <a:rPr lang="hu-HU" sz="4300" b="1" dirty="0"/>
              <a:t> </a:t>
            </a:r>
            <a:r>
              <a:rPr lang="hu-HU" sz="4300" b="1" dirty="0" err="1"/>
              <a:t>your</a:t>
            </a:r>
            <a:r>
              <a:rPr lang="hu-HU" sz="4300" b="1" dirty="0"/>
              <a:t> </a:t>
            </a:r>
            <a:r>
              <a:rPr lang="hu-HU" sz="4300" b="1" dirty="0" err="1"/>
              <a:t>dissemination</a:t>
            </a:r>
            <a:r>
              <a:rPr lang="hu-HU" sz="4300" b="1" dirty="0"/>
              <a:t> </a:t>
            </a:r>
            <a:r>
              <a:rPr lang="hu-HU" sz="4300" b="1" dirty="0" err="1" smtClean="0"/>
              <a:t>folder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on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</a:t>
            </a:r>
            <a:r>
              <a:rPr lang="hu-HU" sz="4300" b="1" dirty="0"/>
              <a:t> </a:t>
            </a:r>
            <a:r>
              <a:rPr lang="hu-HU" sz="4300" b="1" dirty="0" err="1" smtClean="0"/>
              <a:t>AgriTeachwebsite</a:t>
            </a:r>
            <a:endParaRPr lang="hu-HU" sz="4300" b="1" dirty="0" smtClean="0"/>
          </a:p>
          <a:p>
            <a:pPr>
              <a:lnSpc>
                <a:spcPct val="134000"/>
              </a:lnSpc>
              <a:buFont typeface="+mj-lt"/>
              <a:buAutoNum type="arabicPeriod"/>
            </a:pPr>
            <a:r>
              <a:rPr lang="hu-HU" sz="4300" b="1" dirty="0" err="1" smtClean="0"/>
              <a:t>put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evidences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at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</a:t>
            </a:r>
            <a:r>
              <a:rPr lang="hu-HU" sz="4300" b="1" dirty="0" smtClean="0"/>
              <a:t> end of </a:t>
            </a:r>
            <a:r>
              <a:rPr lang="hu-HU" sz="4300" b="1" dirty="0" err="1" smtClean="0"/>
              <a:t>the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form</a:t>
            </a:r>
            <a:r>
              <a:rPr lang="hu-HU" sz="4300" b="1" dirty="0" smtClean="0"/>
              <a:t> (</a:t>
            </a:r>
            <a:r>
              <a:rPr lang="hu-HU" sz="4300" b="1" dirty="0" err="1" smtClean="0"/>
              <a:t>lot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of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types</a:t>
            </a:r>
            <a:r>
              <a:rPr lang="hu-HU" sz="4300" b="1" dirty="0" smtClean="0"/>
              <a:t> are </a:t>
            </a:r>
            <a:r>
              <a:rPr lang="hu-HU" sz="4300" b="1" dirty="0" err="1" smtClean="0"/>
              <a:t>allowed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to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upload</a:t>
            </a:r>
            <a:r>
              <a:rPr lang="hu-HU" sz="4300" b="1" dirty="0" smtClean="0"/>
              <a:t>, </a:t>
            </a:r>
            <a:r>
              <a:rPr lang="hu-HU" sz="4300" b="1" dirty="0" err="1" smtClean="0"/>
              <a:t>but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if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there</a:t>
            </a:r>
            <a:r>
              <a:rPr lang="hu-HU" sz="4300" b="1" dirty="0" smtClean="0"/>
              <a:t> is a </a:t>
            </a:r>
            <a:r>
              <a:rPr lang="hu-HU" sz="4300" b="1" dirty="0" err="1" smtClean="0"/>
              <a:t>problem</a:t>
            </a:r>
            <a:r>
              <a:rPr lang="hu-HU" sz="4300" b="1" dirty="0" smtClean="0"/>
              <a:t>, </a:t>
            </a:r>
            <a:r>
              <a:rPr lang="hu-HU" sz="4300" b="1" dirty="0" err="1" smtClean="0"/>
              <a:t>write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to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forum</a:t>
            </a:r>
            <a:r>
              <a:rPr lang="hu-HU" sz="4300" b="1" dirty="0" smtClean="0"/>
              <a:t> and </a:t>
            </a:r>
            <a:r>
              <a:rPr lang="hu-HU" sz="4300" b="1" dirty="0" err="1" smtClean="0"/>
              <a:t>we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will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solve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the</a:t>
            </a:r>
            <a:r>
              <a:rPr lang="hu-HU" sz="4300" b="1" dirty="0" smtClean="0"/>
              <a:t> </a:t>
            </a:r>
            <a:r>
              <a:rPr lang="hu-HU" sz="4300" b="1" dirty="0" err="1" smtClean="0"/>
              <a:t>problem</a:t>
            </a:r>
            <a:r>
              <a:rPr lang="hu-HU" sz="4300" b="1" dirty="0" smtClean="0"/>
              <a:t>)</a:t>
            </a:r>
            <a:br>
              <a:rPr lang="hu-HU" sz="4300" b="1" dirty="0" smtClean="0"/>
            </a:br>
            <a:endParaRPr lang="hu-HU" sz="4300" b="1" dirty="0"/>
          </a:p>
          <a:p>
            <a:pPr>
              <a:lnSpc>
                <a:spcPct val="134000"/>
              </a:lnSpc>
            </a:pPr>
            <a:r>
              <a:rPr lang="hu-HU" sz="4300" dirty="0" smtClean="0"/>
              <a:t>PLEASE FILL THE </a:t>
            </a:r>
            <a:r>
              <a:rPr lang="hu-HU" sz="4300" dirty="0" smtClean="0">
                <a:solidFill>
                  <a:srgbClr val="FF8C19"/>
                </a:solidFill>
              </a:rPr>
              <a:t>FORM FOR DISSEMINATION </a:t>
            </a:r>
            <a:r>
              <a:rPr lang="hu-HU" sz="4300" dirty="0" smtClean="0"/>
              <a:t>ABOUT </a:t>
            </a:r>
            <a:r>
              <a:rPr lang="hu-HU" sz="4300" b="1" u="sng" dirty="0" smtClean="0"/>
              <a:t>ACITIVITES, </a:t>
            </a:r>
            <a:r>
              <a:rPr lang="hu-HU" sz="4300" b="1" u="sng" dirty="0" err="1" smtClean="0"/>
              <a:t>too</a:t>
            </a:r>
            <a:r>
              <a:rPr lang="hu-HU" sz="4300" u="sng" dirty="0" smtClean="0"/>
              <a:t>.</a:t>
            </a:r>
            <a:r>
              <a:rPr lang="hu-HU" sz="4300" b="0" dirty="0" smtClean="0"/>
              <a:t>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05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21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" y="-19334"/>
            <a:ext cx="8596668" cy="6877334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H="1">
            <a:off x="4811895" y="1119116"/>
            <a:ext cx="3240284" cy="2511188"/>
          </a:xfrm>
          <a:prstGeom prst="straightConnector1">
            <a:avLst/>
          </a:prstGeom>
          <a:ln w="174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2012. július 22.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Lábléc szövegének helye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22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9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23</a:t>
            </a:fld>
            <a:endParaRPr lang="hu-HU" dirty="0"/>
          </a:p>
        </p:txBody>
      </p:sp>
      <p:sp>
        <p:nvSpPr>
          <p:cNvPr id="7" name="Tartalom helye 1"/>
          <p:cNvSpPr txBox="1">
            <a:spLocks/>
          </p:cNvSpPr>
          <p:nvPr/>
        </p:nvSpPr>
        <p:spPr>
          <a:xfrm>
            <a:off x="3868145" y="2040302"/>
            <a:ext cx="6818905" cy="1067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3200" dirty="0" err="1" smtClean="0"/>
              <a:t>iTStudy</a:t>
            </a:r>
            <a:r>
              <a:rPr lang="hu-HU" sz="3200" dirty="0" smtClean="0"/>
              <a:t> Ltd. Hungary (P2)</a:t>
            </a:r>
          </a:p>
          <a:p>
            <a:pPr marL="0" indent="0">
              <a:buFont typeface="Wingdings 3" charset="2"/>
              <a:buNone/>
            </a:pPr>
            <a:r>
              <a:rPr lang="hu-HU" sz="3200" i="1" dirty="0" err="1" smtClean="0"/>
              <a:t>by</a:t>
            </a:r>
            <a:r>
              <a:rPr lang="hu-HU" sz="3200" i="1" dirty="0" smtClean="0"/>
              <a:t> János Szabó – </a:t>
            </a:r>
            <a:r>
              <a:rPr lang="hu-HU" sz="3200" i="1" dirty="0" err="1" smtClean="0"/>
              <a:t>janos.szabo</a:t>
            </a:r>
            <a:r>
              <a:rPr lang="hu-HU" sz="3200" i="1" dirty="0" smtClean="0"/>
              <a:t>@</a:t>
            </a:r>
            <a:r>
              <a:rPr lang="hu-HU" sz="3200" i="1" dirty="0" err="1" smtClean="0"/>
              <a:t>itstudy.hu</a:t>
            </a:r>
            <a:endParaRPr lang="hu-HU" sz="3200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47" y="1357705"/>
            <a:ext cx="2465849" cy="2118389"/>
          </a:xfrm>
          <a:prstGeom prst="rect">
            <a:avLst/>
          </a:prstGeom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538378" y="5758070"/>
            <a:ext cx="10148672" cy="109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i="1" dirty="0" smtClean="0"/>
              <a:t>1st </a:t>
            </a:r>
            <a:r>
              <a:rPr lang="hu-HU" b="1" i="1" dirty="0"/>
              <a:t>Project Meeting </a:t>
            </a:r>
            <a:r>
              <a:rPr lang="hu-HU" b="1" i="1" dirty="0" smtClean="0"/>
              <a:t>– Gödöllő, 21-22 </a:t>
            </a:r>
            <a:r>
              <a:rPr lang="hu-HU" b="1" i="1" dirty="0" err="1" smtClean="0"/>
              <a:t>September</a:t>
            </a:r>
            <a:r>
              <a:rPr lang="hu-HU" b="1" i="1" dirty="0" smtClean="0"/>
              <a:t> </a:t>
            </a:r>
            <a:r>
              <a:rPr lang="hu-HU" b="1" i="1" dirty="0"/>
              <a:t>2017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6" y="4471367"/>
            <a:ext cx="4960620" cy="11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8C19"/>
                </a:solidFill>
              </a:rPr>
              <a:t>WHAT </a:t>
            </a:r>
            <a:r>
              <a:rPr lang="hu-HU" sz="3600" b="1" dirty="0" err="1" smtClean="0">
                <a:solidFill>
                  <a:srgbClr val="FF8C19"/>
                </a:solidFill>
              </a:rPr>
              <a:t>to</a:t>
            </a:r>
            <a:r>
              <a:rPr lang="hu-HU" sz="3600" b="1" dirty="0" smtClean="0">
                <a:solidFill>
                  <a:srgbClr val="FF8C19"/>
                </a:solidFill>
              </a:rPr>
              <a:t> </a:t>
            </a:r>
            <a:r>
              <a:rPr lang="hu-HU" sz="3600" b="1" dirty="0" err="1" smtClean="0">
                <a:solidFill>
                  <a:srgbClr val="FF8C19"/>
                </a:solidFill>
              </a:rPr>
              <a:t>disseminate</a:t>
            </a:r>
            <a:endParaRPr lang="hu-HU" sz="3600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448191"/>
            <a:ext cx="10027920" cy="396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u="sng" dirty="0" smtClean="0"/>
              <a:t>The </a:t>
            </a:r>
            <a:r>
              <a:rPr lang="hu-HU" sz="2000" b="1" u="sng" dirty="0" err="1" smtClean="0"/>
              <a:t>whole</a:t>
            </a:r>
            <a:r>
              <a:rPr lang="hu-HU" sz="2000" b="1" u="sng" dirty="0" smtClean="0"/>
              <a:t> of </a:t>
            </a:r>
            <a:r>
              <a:rPr lang="hu-HU" sz="2000" b="1" u="sng" dirty="0" err="1" smtClean="0"/>
              <a:t>the</a:t>
            </a:r>
            <a:r>
              <a:rPr lang="hu-HU" sz="2000" b="1" u="sng" dirty="0" smtClean="0"/>
              <a:t> project:</a:t>
            </a:r>
          </a:p>
          <a:p>
            <a:endParaRPr lang="hu-HU" sz="800" dirty="0" smtClean="0"/>
          </a:p>
          <a:p>
            <a:r>
              <a:rPr lang="hu-HU" sz="2000" dirty="0" err="1" smtClean="0"/>
              <a:t>Information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whole</a:t>
            </a:r>
            <a:r>
              <a:rPr lang="hu-HU" sz="2000" dirty="0" smtClean="0"/>
              <a:t> project… </a:t>
            </a:r>
            <a:r>
              <a:rPr lang="hu-HU" sz="2000" dirty="0" err="1" smtClean="0"/>
              <a:t>news</a:t>
            </a:r>
            <a:r>
              <a:rPr lang="hu-HU" sz="2000" dirty="0" smtClean="0"/>
              <a:t>, etc.</a:t>
            </a:r>
          </a:p>
          <a:p>
            <a:r>
              <a:rPr lang="hu-HU" sz="2000" dirty="0" err="1" smtClean="0"/>
              <a:t>Concept</a:t>
            </a:r>
            <a:r>
              <a:rPr lang="hu-HU" sz="2000" dirty="0" smtClean="0"/>
              <a:t>, </a:t>
            </a:r>
            <a:r>
              <a:rPr lang="hu-HU" sz="2000" dirty="0" err="1" smtClean="0"/>
              <a:t>objectives</a:t>
            </a:r>
            <a:r>
              <a:rPr lang="hu-HU" sz="2000" dirty="0" smtClean="0"/>
              <a:t>, </a:t>
            </a:r>
            <a:r>
              <a:rPr lang="hu-HU" sz="2000" dirty="0" err="1" smtClean="0"/>
              <a:t>partnership</a:t>
            </a:r>
            <a:r>
              <a:rPr lang="hu-HU" sz="2000" dirty="0" smtClean="0"/>
              <a:t>, </a:t>
            </a:r>
            <a:r>
              <a:rPr lang="hu-HU" sz="2000" dirty="0" err="1" smtClean="0"/>
              <a:t>network</a:t>
            </a:r>
            <a:r>
              <a:rPr lang="hu-HU" sz="2000" dirty="0" smtClean="0"/>
              <a:t>, </a:t>
            </a:r>
            <a:r>
              <a:rPr lang="hu-HU" sz="2000" dirty="0" err="1" smtClean="0"/>
              <a:t>achievements</a:t>
            </a:r>
            <a:r>
              <a:rPr lang="hu-HU" sz="2000" dirty="0" smtClean="0"/>
              <a:t>, </a:t>
            </a:r>
            <a:r>
              <a:rPr lang="hu-HU" sz="2000" dirty="0" err="1" smtClean="0"/>
              <a:t>process</a:t>
            </a:r>
            <a:r>
              <a:rPr lang="hu-HU" sz="2000" dirty="0" smtClean="0"/>
              <a:t>, video </a:t>
            </a:r>
            <a:r>
              <a:rPr lang="hu-HU" sz="2000" dirty="0" err="1" smtClean="0"/>
              <a:t>contents</a:t>
            </a:r>
            <a:endParaRPr lang="hu-HU" sz="2000" dirty="0" smtClean="0"/>
          </a:p>
          <a:p>
            <a:endParaRPr lang="hu-HU" sz="800" dirty="0" smtClean="0"/>
          </a:p>
          <a:p>
            <a:r>
              <a:rPr lang="hu-HU" sz="2000" dirty="0" smtClean="0"/>
              <a:t>ABSTRACT + </a:t>
            </a:r>
            <a:r>
              <a:rPr lang="hu-HU" sz="2000" dirty="0" err="1" smtClean="0"/>
              <a:t>flyer</a:t>
            </a:r>
            <a:endParaRPr lang="hu-HU" sz="2000" dirty="0" smtClean="0"/>
          </a:p>
          <a:p>
            <a:endParaRPr lang="hu-HU" sz="800" dirty="0" smtClean="0"/>
          </a:p>
          <a:p>
            <a:r>
              <a:rPr lang="hu-HU" sz="2000" dirty="0" smtClean="0"/>
              <a:t>The project </a:t>
            </a:r>
            <a:r>
              <a:rPr lang="hu-HU" sz="2000" dirty="0" err="1" smtClean="0"/>
              <a:t>description</a:t>
            </a:r>
            <a:r>
              <a:rPr lang="hu-HU" sz="2000" dirty="0" smtClean="0"/>
              <a:t> is </a:t>
            </a:r>
            <a:r>
              <a:rPr lang="hu-HU" sz="2000" dirty="0" err="1" smtClean="0"/>
              <a:t>included</a:t>
            </a:r>
            <a:r>
              <a:rPr lang="hu-HU" sz="2000" dirty="0" smtClean="0"/>
              <a:t> in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first</a:t>
            </a:r>
            <a:r>
              <a:rPr lang="hu-HU" sz="2000" dirty="0" smtClean="0"/>
              <a:t> project </a:t>
            </a:r>
            <a:r>
              <a:rPr lang="hu-HU" sz="2000" dirty="0" err="1" smtClean="0"/>
              <a:t>newsletter</a:t>
            </a:r>
            <a:r>
              <a:rPr lang="hu-HU" sz="2000" dirty="0" smtClean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include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project </a:t>
            </a:r>
            <a:r>
              <a:rPr lang="hu-HU" sz="1800" dirty="0" err="1" smtClean="0"/>
              <a:t>description</a:t>
            </a:r>
            <a:r>
              <a:rPr lang="hu-HU" sz="1800" dirty="0" smtClean="0"/>
              <a:t> text </a:t>
            </a:r>
            <a:r>
              <a:rPr lang="hu-HU" sz="1800" dirty="0" err="1" smtClean="0"/>
              <a:t>at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end of </a:t>
            </a:r>
            <a:r>
              <a:rPr lang="hu-HU" sz="1800" dirty="0" err="1" smtClean="0"/>
              <a:t>other</a:t>
            </a:r>
            <a:r>
              <a:rPr lang="hu-HU" sz="1800" dirty="0" smtClean="0"/>
              <a:t> </a:t>
            </a:r>
            <a:r>
              <a:rPr lang="hu-HU" sz="1800" dirty="0" err="1" smtClean="0"/>
              <a:t>newsletters</a:t>
            </a:r>
            <a:r>
              <a:rPr lang="hu-HU" sz="1800" dirty="0" smtClean="0"/>
              <a:t>.</a:t>
            </a:r>
          </a:p>
          <a:p>
            <a:r>
              <a:rPr lang="hu-HU" sz="1800" dirty="0" err="1" smtClean="0"/>
              <a:t>Create</a:t>
            </a:r>
            <a:r>
              <a:rPr lang="hu-HU" sz="1800" dirty="0" smtClean="0"/>
              <a:t> </a:t>
            </a:r>
            <a:r>
              <a:rPr lang="hu-HU" sz="1800" dirty="0" err="1" smtClean="0"/>
              <a:t>national</a:t>
            </a:r>
            <a:r>
              <a:rPr lang="hu-HU" sz="1800" dirty="0" smtClean="0"/>
              <a:t> </a:t>
            </a:r>
            <a:r>
              <a:rPr lang="hu-HU" sz="1800" dirty="0" err="1" smtClean="0"/>
              <a:t>versions</a:t>
            </a:r>
            <a:r>
              <a:rPr lang="hu-HU" sz="1800" dirty="0" smtClean="0"/>
              <a:t> of a project </a:t>
            </a:r>
            <a:r>
              <a:rPr lang="hu-HU" sz="1800" dirty="0" err="1" smtClean="0"/>
              <a:t>description</a:t>
            </a:r>
            <a:r>
              <a:rPr lang="hu-HU" dirty="0"/>
              <a:t> in English, </a:t>
            </a:r>
            <a:r>
              <a:rPr lang="hu-HU" dirty="0" err="1" smtClean="0"/>
              <a:t>Hungarian</a:t>
            </a:r>
            <a:r>
              <a:rPr lang="hu-HU" dirty="0" smtClean="0"/>
              <a:t>, </a:t>
            </a:r>
            <a:r>
              <a:rPr lang="hu-HU" dirty="0" err="1"/>
              <a:t>Macedonian</a:t>
            </a:r>
            <a:r>
              <a:rPr lang="hu-HU" sz="1800" dirty="0" smtClean="0"/>
              <a:t>, </a:t>
            </a:r>
            <a:r>
              <a:rPr lang="hu-HU" sz="1800" dirty="0" err="1" smtClean="0"/>
              <a:t>Czech</a:t>
            </a:r>
            <a:endParaRPr lang="hu-HU" sz="1800" dirty="0" smtClean="0"/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66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436" y="232410"/>
            <a:ext cx="8596668" cy="13208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F8C19"/>
                </a:solidFill>
              </a:rPr>
              <a:t>„</a:t>
            </a:r>
            <a:r>
              <a:rPr lang="hu-HU" sz="3200" b="1" dirty="0" err="1" smtClean="0">
                <a:solidFill>
                  <a:srgbClr val="FF8C19"/>
                </a:solidFill>
              </a:rPr>
              <a:t>products</a:t>
            </a:r>
            <a:r>
              <a:rPr lang="hu-HU" sz="3200" b="1" dirty="0" smtClean="0">
                <a:solidFill>
                  <a:srgbClr val="FF8C19"/>
                </a:solidFill>
              </a:rPr>
              <a:t>” </a:t>
            </a:r>
            <a:r>
              <a:rPr lang="hu-HU" sz="3200" b="1" dirty="0" err="1" smtClean="0">
                <a:solidFill>
                  <a:srgbClr val="FF8C19"/>
                </a:solidFill>
              </a:rPr>
              <a:t>for</a:t>
            </a:r>
            <a:r>
              <a:rPr lang="hu-HU" sz="3200" b="1" dirty="0" smtClean="0">
                <a:solidFill>
                  <a:srgbClr val="FF8C19"/>
                </a:solidFill>
              </a:rPr>
              <a:t> </a:t>
            </a:r>
            <a:r>
              <a:rPr lang="hu-HU" sz="3200" b="1" dirty="0" err="1" smtClean="0">
                <a:solidFill>
                  <a:srgbClr val="FF8C19"/>
                </a:solidFill>
              </a:rPr>
              <a:t>Dissemination</a:t>
            </a:r>
            <a:endParaRPr lang="en-US" sz="3200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436" y="1383108"/>
            <a:ext cx="10027920" cy="4204252"/>
          </a:xfrm>
        </p:spPr>
        <p:txBody>
          <a:bodyPr>
            <a:normAutofit fontScale="85000" lnSpcReduction="20000"/>
          </a:bodyPr>
          <a:lstStyle/>
          <a:p>
            <a:r>
              <a:rPr lang="hu-HU" sz="3400" dirty="0" smtClean="0"/>
              <a:t>Project </a:t>
            </a:r>
            <a:r>
              <a:rPr lang="hu-HU" sz="3400" dirty="0" err="1" smtClean="0"/>
              <a:t>flyer</a:t>
            </a:r>
            <a:r>
              <a:rPr lang="hu-HU" sz="3400" dirty="0" smtClean="0"/>
              <a:t> </a:t>
            </a:r>
            <a:r>
              <a:rPr lang="hu-HU" sz="3300" dirty="0" smtClean="0"/>
              <a:t>–(</a:t>
            </a:r>
            <a:r>
              <a:rPr lang="hu-HU" sz="3300" dirty="0" err="1" smtClean="0"/>
              <a:t>including</a:t>
            </a:r>
            <a:r>
              <a:rPr lang="hu-HU" sz="3300" dirty="0" smtClean="0"/>
              <a:t> </a:t>
            </a:r>
            <a:r>
              <a:rPr lang="hu-HU" sz="3300" dirty="0" err="1" smtClean="0"/>
              <a:t>the</a:t>
            </a:r>
            <a:r>
              <a:rPr lang="hu-HU" sz="3300" dirty="0" smtClean="0"/>
              <a:t> </a:t>
            </a:r>
            <a:r>
              <a:rPr lang="hu-HU" sz="3300" dirty="0" err="1" smtClean="0"/>
              <a:t>abstract</a:t>
            </a:r>
            <a:r>
              <a:rPr lang="hu-HU" sz="3300" dirty="0" smtClean="0"/>
              <a:t>) </a:t>
            </a:r>
            <a:r>
              <a:rPr lang="hu-HU" sz="3000" dirty="0" err="1" smtClean="0"/>
              <a:t>begining</a:t>
            </a:r>
            <a:r>
              <a:rPr lang="hu-HU" sz="3000" dirty="0" smtClean="0"/>
              <a:t> of </a:t>
            </a:r>
            <a:r>
              <a:rPr lang="hu-HU" sz="3000" dirty="0" err="1" smtClean="0"/>
              <a:t>the</a:t>
            </a:r>
            <a:r>
              <a:rPr lang="hu-HU" sz="3000" dirty="0" smtClean="0"/>
              <a:t> project </a:t>
            </a:r>
          </a:p>
          <a:p>
            <a:endParaRPr lang="hu-HU" sz="3600" dirty="0"/>
          </a:p>
          <a:p>
            <a:r>
              <a:rPr lang="hu-HU" sz="3400" dirty="0"/>
              <a:t>Video </a:t>
            </a:r>
            <a:r>
              <a:rPr lang="hu-HU" sz="3400" dirty="0" err="1"/>
              <a:t>contents</a:t>
            </a:r>
            <a:r>
              <a:rPr lang="hu-HU" sz="3400" dirty="0"/>
              <a:t> </a:t>
            </a:r>
            <a:r>
              <a:rPr lang="hu-HU" sz="3000" dirty="0"/>
              <a:t>– </a:t>
            </a:r>
            <a:r>
              <a:rPr lang="hu-HU" sz="2600" dirty="0" smtClean="0"/>
              <a:t>(</a:t>
            </a:r>
            <a:r>
              <a:rPr lang="hu-HU" sz="2600" dirty="0" err="1" smtClean="0"/>
              <a:t>when</a:t>
            </a:r>
            <a:r>
              <a:rPr lang="hu-HU" sz="2600" dirty="0" smtClean="0"/>
              <a:t> </a:t>
            </a:r>
            <a:r>
              <a:rPr lang="hu-HU" sz="2600" dirty="0" err="1" smtClean="0"/>
              <a:t>it</a:t>
            </a:r>
            <a:r>
              <a:rPr lang="hu-HU" sz="2600" dirty="0" smtClean="0"/>
              <a:t> </a:t>
            </a:r>
            <a:r>
              <a:rPr lang="hu-HU" sz="2600" dirty="0" err="1" smtClean="0"/>
              <a:t>will</a:t>
            </a:r>
            <a:r>
              <a:rPr lang="hu-HU" sz="2600" dirty="0" smtClean="0"/>
              <a:t> be made)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en-US" sz="4000" dirty="0" smtClean="0"/>
          </a:p>
          <a:p>
            <a:r>
              <a:rPr lang="hu-HU" sz="3400" dirty="0" err="1" smtClean="0"/>
              <a:t>Newsletters</a:t>
            </a:r>
            <a:r>
              <a:rPr lang="hu-HU" sz="4000" dirty="0" smtClean="0"/>
              <a:t> </a:t>
            </a:r>
            <a:r>
              <a:rPr lang="hu-HU" sz="3000" dirty="0" smtClean="0"/>
              <a:t>– 6 (</a:t>
            </a:r>
            <a:r>
              <a:rPr lang="hu-HU" sz="3000" dirty="0" err="1" smtClean="0"/>
              <a:t>after</a:t>
            </a:r>
            <a:r>
              <a:rPr lang="hu-HU" sz="3000" dirty="0" smtClean="0"/>
              <a:t> </a:t>
            </a:r>
            <a:r>
              <a:rPr lang="hu-HU" sz="3000" dirty="0" err="1" smtClean="0"/>
              <a:t>every</a:t>
            </a:r>
            <a:r>
              <a:rPr lang="hu-HU" sz="3000" dirty="0" smtClean="0"/>
              <a:t> output)</a:t>
            </a:r>
          </a:p>
          <a:p>
            <a:endParaRPr lang="hu-HU" sz="4000" dirty="0" smtClean="0"/>
          </a:p>
          <a:p>
            <a:r>
              <a:rPr lang="hu-HU" sz="3400" dirty="0" smtClean="0"/>
              <a:t>News </a:t>
            </a:r>
            <a:r>
              <a:rPr lang="hu-HU" sz="3400" dirty="0" err="1" smtClean="0"/>
              <a:t>on</a:t>
            </a:r>
            <a:r>
              <a:rPr lang="hu-HU" sz="3400" dirty="0" smtClean="0"/>
              <a:t> </a:t>
            </a:r>
            <a:r>
              <a:rPr lang="hu-HU" sz="3400" dirty="0" err="1" smtClean="0"/>
              <a:t>the</a:t>
            </a:r>
            <a:r>
              <a:rPr lang="hu-HU" sz="3400" dirty="0" smtClean="0"/>
              <a:t> </a:t>
            </a:r>
            <a:r>
              <a:rPr lang="hu-HU" sz="3400" dirty="0" err="1" smtClean="0"/>
              <a:t>events</a:t>
            </a:r>
            <a:r>
              <a:rPr lang="hu-HU" sz="3400" dirty="0" smtClean="0"/>
              <a:t> </a:t>
            </a:r>
            <a:r>
              <a:rPr lang="hu-HU" sz="3000" dirty="0" smtClean="0"/>
              <a:t>– </a:t>
            </a:r>
            <a:r>
              <a:rPr lang="hu-HU" sz="3000" i="1" dirty="0" err="1" smtClean="0"/>
              <a:t>please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make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pictures</a:t>
            </a:r>
            <a:r>
              <a:rPr lang="hu-HU" sz="3000" i="1" dirty="0" smtClean="0"/>
              <a:t>!</a:t>
            </a:r>
            <a:r>
              <a:rPr lang="hu-HU" sz="3000" dirty="0" smtClean="0"/>
              <a:t>, </a:t>
            </a:r>
            <a:r>
              <a:rPr lang="hu-HU" sz="3000" dirty="0" err="1" smtClean="0"/>
              <a:t>publish</a:t>
            </a:r>
            <a:r>
              <a:rPr lang="hu-HU" sz="3000" dirty="0" smtClean="0"/>
              <a:t> </a:t>
            </a:r>
            <a:r>
              <a:rPr lang="hu-HU" sz="3000" dirty="0" err="1" smtClean="0"/>
              <a:t>them</a:t>
            </a:r>
            <a:r>
              <a:rPr lang="hu-HU" sz="3000" dirty="0" smtClean="0"/>
              <a:t> </a:t>
            </a:r>
            <a:br>
              <a:rPr lang="hu-HU" sz="3000" dirty="0" smtClean="0"/>
            </a:br>
            <a:r>
              <a:rPr lang="hu-HU" sz="3000" dirty="0" err="1" smtClean="0"/>
              <a:t>on</a:t>
            </a:r>
            <a:r>
              <a:rPr lang="hu-HU" sz="3000" dirty="0" smtClean="0"/>
              <a:t> </a:t>
            </a:r>
            <a:r>
              <a:rPr lang="hu-HU" sz="3000" dirty="0" err="1" smtClean="0"/>
              <a:t>the</a:t>
            </a:r>
            <a:r>
              <a:rPr lang="hu-HU" sz="3000" dirty="0" smtClean="0"/>
              <a:t> project website and </a:t>
            </a:r>
            <a:r>
              <a:rPr lang="hu-HU" sz="3000" dirty="0" err="1" smtClean="0"/>
              <a:t>your</a:t>
            </a:r>
            <a:r>
              <a:rPr lang="hu-HU" sz="3000" dirty="0" smtClean="0"/>
              <a:t> </a:t>
            </a:r>
            <a:r>
              <a:rPr lang="hu-HU" sz="3000" dirty="0" err="1" smtClean="0"/>
              <a:t>company’s</a:t>
            </a:r>
            <a:r>
              <a:rPr lang="hu-HU" sz="3000" dirty="0" smtClean="0"/>
              <a:t> </a:t>
            </a:r>
            <a:r>
              <a:rPr lang="hu-HU" sz="3000" dirty="0" err="1" smtClean="0"/>
              <a:t>own</a:t>
            </a:r>
            <a:r>
              <a:rPr lang="hu-HU" sz="3000" dirty="0" smtClean="0"/>
              <a:t> website</a:t>
            </a:r>
            <a:endParaRPr lang="en-US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56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0029" y="288848"/>
            <a:ext cx="11380304" cy="87338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err="1" smtClean="0">
                <a:solidFill>
                  <a:srgbClr val="FF8C19"/>
                </a:solidFill>
              </a:rPr>
              <a:t>Dissemination</a:t>
            </a:r>
            <a:r>
              <a:rPr lang="hu-HU" sz="3200" b="1" dirty="0" smtClean="0">
                <a:solidFill>
                  <a:srgbClr val="FF8C19"/>
                </a:solidFill>
              </a:rPr>
              <a:t> of </a:t>
            </a:r>
            <a:r>
              <a:rPr lang="hu-HU" sz="3200" b="1" dirty="0" err="1" smtClean="0">
                <a:solidFill>
                  <a:srgbClr val="FF8C19"/>
                </a:solidFill>
              </a:rPr>
              <a:t>events</a:t>
            </a:r>
            <a:r>
              <a:rPr lang="hu-HU" sz="3200" b="1" dirty="0" smtClean="0">
                <a:solidFill>
                  <a:srgbClr val="FF8C19"/>
                </a:solidFill>
              </a:rPr>
              <a:t> (</a:t>
            </a:r>
            <a:r>
              <a:rPr lang="hu-HU" sz="3200" b="1" dirty="0" err="1" smtClean="0">
                <a:solidFill>
                  <a:srgbClr val="FF8C19"/>
                </a:solidFill>
              </a:rPr>
              <a:t>meetings</a:t>
            </a:r>
            <a:r>
              <a:rPr lang="hu-HU" sz="3200" b="1" dirty="0" smtClean="0">
                <a:solidFill>
                  <a:srgbClr val="FF8C19"/>
                </a:solidFill>
              </a:rPr>
              <a:t> and </a:t>
            </a:r>
            <a:r>
              <a:rPr lang="hu-HU" sz="3200" b="1" dirty="0" err="1" smtClean="0">
                <a:solidFill>
                  <a:srgbClr val="FF8C19"/>
                </a:solidFill>
              </a:rPr>
              <a:t>multipliers</a:t>
            </a:r>
            <a:r>
              <a:rPr lang="hu-HU" sz="3200" b="1" dirty="0" smtClean="0">
                <a:solidFill>
                  <a:srgbClr val="FF8C19"/>
                </a:solidFill>
              </a:rPr>
              <a:t>)</a:t>
            </a:r>
            <a:endParaRPr lang="hu-HU" sz="3200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022" y="1332708"/>
            <a:ext cx="10027920" cy="3579849"/>
          </a:xfrm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/>
              <a:t>4</a:t>
            </a:r>
            <a:r>
              <a:rPr lang="hu-HU" sz="3000" dirty="0" smtClean="0"/>
              <a:t> partner </a:t>
            </a:r>
            <a:r>
              <a:rPr lang="hu-HU" sz="3000" dirty="0" err="1" smtClean="0"/>
              <a:t>meetings</a:t>
            </a:r>
            <a:endParaRPr lang="hu-HU" sz="3000" dirty="0" smtClean="0"/>
          </a:p>
          <a:p>
            <a:endParaRPr lang="hu-HU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 smtClean="0"/>
              <a:t>6 </a:t>
            </a:r>
            <a:r>
              <a:rPr lang="hu-HU" sz="3000" dirty="0" err="1" smtClean="0"/>
              <a:t>multiplier</a:t>
            </a:r>
            <a:r>
              <a:rPr lang="hu-HU" sz="3000" dirty="0" smtClean="0"/>
              <a:t> </a:t>
            </a:r>
            <a:r>
              <a:rPr lang="hu-HU" sz="3000" dirty="0" err="1" smtClean="0"/>
              <a:t>events</a:t>
            </a:r>
            <a:endParaRPr lang="hu-HU" sz="3000" dirty="0"/>
          </a:p>
          <a:p>
            <a:endParaRPr lang="hu-HU" sz="3000" dirty="0" smtClean="0"/>
          </a:p>
          <a:p>
            <a:pPr marL="0" indent="0">
              <a:lnSpc>
                <a:spcPct val="170000"/>
              </a:lnSpc>
            </a:pPr>
            <a:r>
              <a:rPr lang="hu-HU" sz="3000" dirty="0" err="1" smtClean="0"/>
              <a:t>Including</a:t>
            </a:r>
            <a:r>
              <a:rPr lang="hu-HU" sz="3000" dirty="0" smtClean="0"/>
              <a:t> </a:t>
            </a:r>
            <a:r>
              <a:rPr lang="hu-HU" sz="3000" dirty="0" err="1" smtClean="0"/>
              <a:t>on</a:t>
            </a:r>
            <a:r>
              <a:rPr lang="hu-HU" sz="3000" dirty="0" smtClean="0"/>
              <a:t> Facebook, </a:t>
            </a:r>
            <a:r>
              <a:rPr lang="hu-HU" sz="3000" dirty="0" err="1" smtClean="0"/>
              <a:t>Twitter</a:t>
            </a:r>
            <a:r>
              <a:rPr lang="hu-HU" sz="3000" dirty="0" smtClean="0"/>
              <a:t>, </a:t>
            </a:r>
            <a:r>
              <a:rPr lang="hu-HU" sz="3000" dirty="0" err="1" smtClean="0"/>
              <a:t>Instagram</a:t>
            </a:r>
            <a:r>
              <a:rPr lang="hu-HU" sz="3000" dirty="0" smtClean="0"/>
              <a:t>, </a:t>
            </a:r>
            <a:r>
              <a:rPr lang="hu-HU" sz="3000" dirty="0" err="1" smtClean="0"/>
              <a:t>Slideshare</a:t>
            </a:r>
            <a:r>
              <a:rPr lang="hu-HU" sz="3000" dirty="0" smtClean="0"/>
              <a:t>, etc.</a:t>
            </a:r>
            <a:endParaRPr lang="hu-HU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05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186858"/>
            <a:ext cx="10027920" cy="548640"/>
          </a:xfrm>
        </p:spPr>
        <p:txBody>
          <a:bodyPr>
            <a:normAutofit fontScale="90000"/>
          </a:bodyPr>
          <a:lstStyle/>
          <a:p>
            <a:r>
              <a:rPr lang="hu-HU" sz="3200" b="1" dirty="0" err="1" smtClean="0">
                <a:solidFill>
                  <a:srgbClr val="FF8C19"/>
                </a:solidFill>
              </a:rPr>
              <a:t>To</a:t>
            </a:r>
            <a:r>
              <a:rPr lang="hu-HU" sz="3200" b="1" dirty="0" smtClean="0">
                <a:solidFill>
                  <a:srgbClr val="FF8C19"/>
                </a:solidFill>
              </a:rPr>
              <a:t> WHOM – </a:t>
            </a:r>
            <a:r>
              <a:rPr lang="hu-HU" sz="3200" b="1" dirty="0" err="1" smtClean="0">
                <a:solidFill>
                  <a:srgbClr val="FF8C19"/>
                </a:solidFill>
              </a:rPr>
              <a:t>Target</a:t>
            </a:r>
            <a:r>
              <a:rPr lang="hu-HU" sz="3200" b="1" dirty="0" smtClean="0">
                <a:solidFill>
                  <a:srgbClr val="FF8C19"/>
                </a:solidFill>
              </a:rPr>
              <a:t> </a:t>
            </a:r>
            <a:r>
              <a:rPr lang="hu-HU" sz="3200" b="1" dirty="0" err="1" smtClean="0">
                <a:solidFill>
                  <a:srgbClr val="FF8C19"/>
                </a:solidFill>
              </a:rPr>
              <a:t>group</a:t>
            </a:r>
            <a:endParaRPr lang="hu-HU" sz="3200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566" y="765313"/>
            <a:ext cx="6718831" cy="47509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200" dirty="0"/>
              <a:t>The target audience of the disseminations is</a:t>
            </a:r>
            <a:r>
              <a:rPr lang="en-GB" sz="3200" dirty="0" smtClean="0"/>
              <a:t>: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pPr marL="457200" indent="-457200">
              <a:lnSpc>
                <a:spcPct val="124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Primary </a:t>
            </a:r>
            <a:r>
              <a:rPr lang="en-GB" sz="3200" dirty="0"/>
              <a:t>target </a:t>
            </a:r>
            <a:r>
              <a:rPr lang="en-GB" sz="3200" dirty="0" smtClean="0"/>
              <a:t>group</a:t>
            </a:r>
            <a:r>
              <a:rPr lang="hu-HU" sz="3200" dirty="0" smtClean="0"/>
              <a:t> (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Macedonia</a:t>
            </a:r>
            <a:r>
              <a:rPr lang="hu-HU" sz="3200" dirty="0" smtClean="0"/>
              <a:t> &amp; Hungary)</a:t>
            </a:r>
            <a:r>
              <a:rPr lang="en-GB" sz="3200" dirty="0" smtClean="0"/>
              <a:t>:</a:t>
            </a:r>
            <a:r>
              <a:rPr lang="hu-HU" sz="32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3100" dirty="0" err="1" smtClean="0"/>
              <a:t>Agricultural</a:t>
            </a:r>
            <a:r>
              <a:rPr lang="hu-HU" sz="3100" dirty="0" smtClean="0"/>
              <a:t> VET </a:t>
            </a:r>
            <a:r>
              <a:rPr lang="hu-HU" sz="3100" dirty="0" err="1" smtClean="0"/>
              <a:t>teachers</a:t>
            </a:r>
            <a:endParaRPr lang="hu-HU" sz="3100" dirty="0" smtClean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GB" sz="3100" dirty="0"/>
              <a:t>headmasters/teachers/trainers/managers working in the </a:t>
            </a:r>
            <a:r>
              <a:rPr lang="hu-HU" sz="3100" dirty="0" err="1" smtClean="0"/>
              <a:t>agricultural</a:t>
            </a:r>
            <a:r>
              <a:rPr lang="hu-HU" sz="3100" dirty="0" smtClean="0"/>
              <a:t> </a:t>
            </a:r>
            <a:r>
              <a:rPr lang="en-GB" sz="3100" dirty="0" smtClean="0"/>
              <a:t>VET sectors</a:t>
            </a:r>
            <a:endParaRPr lang="hu-HU" sz="3100" dirty="0" smtClean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3100" dirty="0" err="1" smtClean="0"/>
              <a:t>Agricultural</a:t>
            </a:r>
            <a:r>
              <a:rPr lang="hu-HU" sz="3100" dirty="0" smtClean="0"/>
              <a:t> VET </a:t>
            </a:r>
            <a:r>
              <a:rPr lang="hu-HU" sz="3100" dirty="0" err="1" smtClean="0"/>
              <a:t>Schools</a:t>
            </a:r>
            <a:r>
              <a:rPr lang="hu-HU" sz="3100" dirty="0" smtClean="0"/>
              <a:t> and VET </a:t>
            </a:r>
            <a:r>
              <a:rPr lang="hu-HU" sz="3100" dirty="0" err="1" smtClean="0"/>
              <a:t>providers</a:t>
            </a:r>
            <a:endParaRPr lang="hu-HU" sz="3100" dirty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researchers </a:t>
            </a:r>
            <a:r>
              <a:rPr lang="en-GB" sz="3100" dirty="0"/>
              <a:t>(on scientific conferences)</a:t>
            </a:r>
            <a:endParaRPr lang="hu-HU" sz="3100" dirty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stakeholders </a:t>
            </a:r>
            <a:r>
              <a:rPr lang="en-GB" sz="3100" dirty="0"/>
              <a:t>- like VET related </a:t>
            </a:r>
            <a:r>
              <a:rPr lang="en-GB" sz="3100" dirty="0" smtClean="0"/>
              <a:t>associations </a:t>
            </a:r>
            <a:endParaRPr lang="hu-HU" sz="3100" dirty="0"/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policy makers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Secondary </a:t>
            </a:r>
            <a:r>
              <a:rPr lang="en-GB" sz="3200" dirty="0"/>
              <a:t>target group</a:t>
            </a:r>
            <a:r>
              <a:rPr lang="en-GB" sz="3200" dirty="0" smtClean="0"/>
              <a:t>:</a:t>
            </a:r>
            <a:r>
              <a:rPr lang="hu-HU" sz="3200" dirty="0" smtClean="0"/>
              <a:t> </a:t>
            </a:r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VET students</a:t>
            </a:r>
            <a:r>
              <a:rPr lang="hu-HU" sz="3100" dirty="0" smtClean="0"/>
              <a:t> </a:t>
            </a:r>
          </a:p>
          <a:p>
            <a:pPr lvl="4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3100" dirty="0" smtClean="0"/>
              <a:t>University </a:t>
            </a:r>
            <a:r>
              <a:rPr lang="hu-HU" sz="3100" dirty="0" err="1" smtClean="0"/>
              <a:t>students</a:t>
            </a:r>
            <a:endParaRPr lang="hu-HU" sz="31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6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8" y="715623"/>
            <a:ext cx="3326297" cy="249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52" y="3409125"/>
            <a:ext cx="3332093" cy="222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7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76309"/>
            <a:ext cx="10027920" cy="548640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FF8C19"/>
                </a:solidFill>
              </a:rPr>
              <a:t>HOW</a:t>
            </a:r>
            <a:endParaRPr lang="en-US" sz="3200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808" y="924339"/>
            <a:ext cx="6331903" cy="4124739"/>
          </a:xfrm>
        </p:spPr>
        <p:txBody>
          <a:bodyPr>
            <a:normAutofit/>
          </a:bodyPr>
          <a:lstStyle/>
          <a:p>
            <a:r>
              <a:rPr lang="en-US" sz="2000" b="1" dirty="0"/>
              <a:t>Dissemination actions</a:t>
            </a:r>
          </a:p>
          <a:p>
            <a:r>
              <a:rPr lang="en-US" sz="1700" b="0" dirty="0"/>
              <a:t>• Face to face (presentation, roundtables, meetings, </a:t>
            </a:r>
            <a:r>
              <a:rPr lang="en-US" sz="1700" b="0" dirty="0" err="1"/>
              <a:t>etc</a:t>
            </a:r>
            <a:r>
              <a:rPr lang="en-US" sz="1700" b="0" dirty="0"/>
              <a:t>)</a:t>
            </a:r>
          </a:p>
          <a:p>
            <a:r>
              <a:rPr lang="en-US" sz="1700" b="0" dirty="0"/>
              <a:t>• Media based (Internet, paper based, </a:t>
            </a:r>
            <a:r>
              <a:rPr lang="en-US" sz="1700" b="0" dirty="0" err="1" smtClean="0"/>
              <a:t>Tv</a:t>
            </a:r>
            <a:r>
              <a:rPr lang="en-US" sz="1700" b="0" dirty="0" smtClean="0"/>
              <a:t>/video, </a:t>
            </a:r>
            <a:r>
              <a:rPr lang="en-US" sz="1700" b="0" dirty="0" err="1"/>
              <a:t>etc</a:t>
            </a:r>
            <a:r>
              <a:rPr lang="en-US" sz="1700" b="0" dirty="0"/>
              <a:t>)</a:t>
            </a:r>
          </a:p>
          <a:p>
            <a:r>
              <a:rPr lang="en-US" sz="1700" b="0" dirty="0"/>
              <a:t>• Performance based (surveys, seminars, </a:t>
            </a:r>
            <a:r>
              <a:rPr lang="en-US" sz="1700" b="0" dirty="0" smtClean="0"/>
              <a:t>settle workshops/pilots</a:t>
            </a:r>
            <a:r>
              <a:rPr lang="en-US" sz="1700" b="0" dirty="0"/>
              <a:t>, </a:t>
            </a:r>
            <a:r>
              <a:rPr lang="en-US" sz="1700" b="0" dirty="0" err="1"/>
              <a:t>etc</a:t>
            </a:r>
            <a:r>
              <a:rPr lang="en-US" sz="1700" b="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sz="2000" b="1" dirty="0"/>
              <a:t>Levels</a:t>
            </a:r>
          </a:p>
          <a:p>
            <a:r>
              <a:rPr lang="en-US" sz="1700" b="0" dirty="0" smtClean="0"/>
              <a:t>Inside </a:t>
            </a:r>
            <a:r>
              <a:rPr lang="en-US" sz="1700" b="0" dirty="0"/>
              <a:t>partner </a:t>
            </a:r>
            <a:r>
              <a:rPr lang="en-US" sz="1700" b="0" dirty="0" err="1"/>
              <a:t>organisations</a:t>
            </a:r>
            <a:endParaRPr lang="en-US" sz="1700" b="0" dirty="0"/>
          </a:p>
          <a:p>
            <a:r>
              <a:rPr lang="en-US" sz="1700" b="0" dirty="0" smtClean="0"/>
              <a:t>Core </a:t>
            </a:r>
            <a:r>
              <a:rPr lang="en-US" sz="1700" b="0" dirty="0"/>
              <a:t>target groups and wider stakeholders</a:t>
            </a:r>
          </a:p>
          <a:p>
            <a:r>
              <a:rPr lang="en-US" sz="1700" b="0" dirty="0" smtClean="0"/>
              <a:t>General </a:t>
            </a:r>
            <a:r>
              <a:rPr lang="en-US" sz="1700" b="0" dirty="0"/>
              <a:t>public</a:t>
            </a:r>
          </a:p>
          <a:p>
            <a:r>
              <a:rPr lang="en-US" sz="1700" b="0" dirty="0"/>
              <a:t>Geographical </a:t>
            </a:r>
            <a:r>
              <a:rPr lang="en-US" sz="1700" b="0" dirty="0" smtClean="0"/>
              <a:t>levels</a:t>
            </a:r>
            <a:r>
              <a:rPr lang="hu-HU" sz="1700" b="0" dirty="0" smtClean="0"/>
              <a:t>:</a:t>
            </a:r>
            <a:r>
              <a:rPr lang="en-US" sz="1700" b="0" dirty="0" smtClean="0"/>
              <a:t>local</a:t>
            </a:r>
            <a:r>
              <a:rPr lang="en-US" sz="1700" b="0" dirty="0"/>
              <a:t>, regional, national, European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7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1740" r="7440" b="11740"/>
          <a:stretch/>
        </p:blipFill>
        <p:spPr>
          <a:xfrm>
            <a:off x="6551706" y="1"/>
            <a:ext cx="5640293" cy="50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469" y="365760"/>
            <a:ext cx="10982739" cy="54864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8C19"/>
                </a:solidFill>
              </a:rPr>
              <a:t>WHERE: Main </a:t>
            </a:r>
            <a:r>
              <a:rPr lang="hu-HU" b="1" dirty="0" err="1" smtClean="0">
                <a:solidFill>
                  <a:srgbClr val="FF8C19"/>
                </a:solidFill>
              </a:rPr>
              <a:t>platforms</a:t>
            </a:r>
            <a:r>
              <a:rPr lang="hu-HU" b="1" dirty="0" smtClean="0">
                <a:solidFill>
                  <a:srgbClr val="FF8C19"/>
                </a:solidFill>
              </a:rPr>
              <a:t> of </a:t>
            </a:r>
            <a:r>
              <a:rPr lang="hu-HU" b="1" dirty="0" err="1" smtClean="0">
                <a:solidFill>
                  <a:srgbClr val="FF8C19"/>
                </a:solidFill>
              </a:rPr>
              <a:t>the</a:t>
            </a:r>
            <a:r>
              <a:rPr lang="hu-HU" b="1" dirty="0" smtClean="0">
                <a:solidFill>
                  <a:srgbClr val="FF8C19"/>
                </a:solidFill>
              </a:rPr>
              <a:t> </a:t>
            </a:r>
            <a:r>
              <a:rPr lang="hu-HU" b="1" dirty="0" err="1" smtClean="0">
                <a:solidFill>
                  <a:srgbClr val="FF8C19"/>
                </a:solidFill>
              </a:rPr>
              <a:t>dissemination</a:t>
            </a:r>
            <a:r>
              <a:rPr lang="hu-HU" b="1" dirty="0" smtClean="0">
                <a:solidFill>
                  <a:srgbClr val="FF8C19"/>
                </a:solidFill>
              </a:rPr>
              <a:t> </a:t>
            </a:r>
            <a:r>
              <a:rPr lang="hu-HU" b="1" dirty="0" err="1">
                <a:solidFill>
                  <a:srgbClr val="FF8C19"/>
                </a:solidFill>
              </a:rPr>
              <a:t>a</a:t>
            </a:r>
            <a:r>
              <a:rPr lang="hu-HU" b="1" dirty="0" err="1" smtClean="0">
                <a:solidFill>
                  <a:srgbClr val="FF8C19"/>
                </a:solidFill>
              </a:rPr>
              <a:t>ctivities</a:t>
            </a:r>
            <a:r>
              <a:rPr lang="hu-HU" b="1" dirty="0" smtClean="0">
                <a:solidFill>
                  <a:srgbClr val="FF8C19"/>
                </a:solidFill>
              </a:rPr>
              <a:t> (</a:t>
            </a:r>
            <a:r>
              <a:rPr lang="hu-HU" b="1" dirty="0" err="1" smtClean="0">
                <a:solidFill>
                  <a:srgbClr val="FF8C19"/>
                </a:solidFill>
              </a:rPr>
              <a:t>application</a:t>
            </a:r>
            <a:r>
              <a:rPr lang="hu-HU" b="1" dirty="0" smtClean="0">
                <a:solidFill>
                  <a:srgbClr val="FF8C19"/>
                </a:solidFill>
              </a:rPr>
              <a:t>)</a:t>
            </a:r>
            <a:endParaRPr lang="hu-HU" b="1" dirty="0">
              <a:solidFill>
                <a:srgbClr val="FF8C1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3878" y="1866439"/>
            <a:ext cx="10027920" cy="3978267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000000"/>
                </a:solidFill>
              </a:rPr>
              <a:t>Website</a:t>
            </a:r>
            <a:endParaRPr lang="hu-HU" sz="2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National and European </a:t>
            </a:r>
            <a:r>
              <a:rPr lang="hu-HU" sz="2800" dirty="0" err="1" smtClean="0"/>
              <a:t>level</a:t>
            </a:r>
            <a:r>
              <a:rPr lang="hu-HU" sz="2800" dirty="0" smtClean="0"/>
              <a:t> </a:t>
            </a:r>
            <a:r>
              <a:rPr lang="hu-HU" sz="2800" dirty="0" err="1" smtClean="0"/>
              <a:t>conferences</a:t>
            </a:r>
            <a:endParaRPr lang="hu-HU" sz="2800" dirty="0" smtClean="0"/>
          </a:p>
          <a:p>
            <a:pPr marL="45720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Online </a:t>
            </a:r>
            <a:r>
              <a:rPr lang="hu-HU" sz="2800" dirty="0" err="1" smtClean="0"/>
              <a:t>publications</a:t>
            </a:r>
            <a:r>
              <a:rPr lang="hu-HU" sz="2800" dirty="0" smtClean="0"/>
              <a:t> </a:t>
            </a:r>
            <a:r>
              <a:rPr lang="hu-HU" sz="2800" dirty="0" err="1" smtClean="0"/>
              <a:t>through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internet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your</a:t>
            </a:r>
            <a:r>
              <a:rPr lang="hu-HU" sz="2800" dirty="0" smtClean="0"/>
              <a:t> </a:t>
            </a:r>
            <a:r>
              <a:rPr lang="hu-HU" sz="2800" dirty="0" err="1" smtClean="0"/>
              <a:t>website</a:t>
            </a:r>
            <a:r>
              <a:rPr lang="hu-HU" sz="2800" dirty="0" smtClean="0"/>
              <a:t> and </a:t>
            </a:r>
            <a:r>
              <a:rPr lang="hu-HU" sz="2800" dirty="0" err="1" smtClean="0"/>
              <a:t>by</a:t>
            </a:r>
            <a:r>
              <a:rPr lang="hu-HU" sz="2800" dirty="0" smtClean="0"/>
              <a:t> using Web 2.0 </a:t>
            </a:r>
            <a:r>
              <a:rPr lang="hu-HU" sz="2800" dirty="0" err="1" smtClean="0"/>
              <a:t>tools</a:t>
            </a:r>
            <a:r>
              <a:rPr lang="hu-HU" sz="2800" dirty="0" smtClean="0"/>
              <a:t> (</a:t>
            </a:r>
            <a:r>
              <a:rPr lang="hu-HU" sz="2800" dirty="0" err="1" smtClean="0"/>
              <a:t>shared</a:t>
            </a:r>
            <a:r>
              <a:rPr lang="hu-HU" sz="2800" dirty="0" smtClean="0"/>
              <a:t> </a:t>
            </a:r>
            <a:r>
              <a:rPr lang="hu-HU" sz="2800" dirty="0" err="1" smtClean="0"/>
              <a:t>docs</a:t>
            </a:r>
            <a:r>
              <a:rPr lang="hu-HU" sz="2800" dirty="0" smtClean="0"/>
              <a:t>)</a:t>
            </a:r>
          </a:p>
          <a:p>
            <a:pPr marL="45720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/>
              <a:t>Flyers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four</a:t>
            </a:r>
            <a:r>
              <a:rPr lang="hu-HU" sz="2800" dirty="0" smtClean="0"/>
              <a:t> </a:t>
            </a:r>
            <a:r>
              <a:rPr lang="hu-HU" sz="2800" dirty="0" err="1" smtClean="0"/>
              <a:t>languages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document</a:t>
            </a:r>
            <a:r>
              <a:rPr lang="hu-HU" sz="2800" dirty="0" smtClean="0"/>
              <a:t> </a:t>
            </a:r>
            <a:r>
              <a:rPr lang="hu-HU" sz="2800" dirty="0" err="1" smtClean="0"/>
              <a:t>form</a:t>
            </a:r>
            <a:r>
              <a:rPr lang="hu-HU" sz="2800" dirty="0" smtClean="0"/>
              <a:t> &amp; </a:t>
            </a:r>
            <a:r>
              <a:rPr lang="hu-HU" sz="2800" dirty="0" err="1" smtClean="0"/>
              <a:t>paper</a:t>
            </a:r>
            <a:r>
              <a:rPr lang="hu-HU" sz="2800" dirty="0" smtClean="0"/>
              <a:t> </a:t>
            </a:r>
            <a:r>
              <a:rPr lang="hu-HU" sz="2800" dirty="0" err="1" smtClean="0"/>
              <a:t>form</a:t>
            </a:r>
            <a:r>
              <a:rPr lang="hu-HU" sz="2800" dirty="0" smtClean="0"/>
              <a:t>: </a:t>
            </a:r>
            <a:r>
              <a:rPr lang="hu-HU" sz="2800" dirty="0" err="1" smtClean="0"/>
              <a:t>please</a:t>
            </a:r>
            <a:r>
              <a:rPr lang="hu-HU" sz="2800" dirty="0" smtClean="0"/>
              <a:t> </a:t>
            </a:r>
            <a:r>
              <a:rPr lang="hu-HU" sz="2800" dirty="0" err="1" smtClean="0"/>
              <a:t>make</a:t>
            </a:r>
            <a:r>
              <a:rPr lang="hu-HU" sz="2800" dirty="0" smtClean="0"/>
              <a:t> </a:t>
            </a:r>
            <a:r>
              <a:rPr lang="hu-HU" sz="2800" dirty="0" err="1" smtClean="0"/>
              <a:t>printouts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yourself</a:t>
            </a:r>
            <a:r>
              <a:rPr lang="hu-HU" sz="2800" dirty="0" smtClean="0"/>
              <a:t> </a:t>
            </a:r>
          </a:p>
          <a:p>
            <a:pPr marL="45720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b="1" u="sng" dirty="0" smtClean="0"/>
              <a:t>Digital </a:t>
            </a:r>
            <a:r>
              <a:rPr lang="hu-HU" sz="2800" b="1" u="sng" dirty="0" err="1" smtClean="0"/>
              <a:t>newsletters</a:t>
            </a:r>
            <a:r>
              <a:rPr lang="hu-HU" sz="2800" b="1" dirty="0"/>
              <a:t> </a:t>
            </a:r>
            <a:r>
              <a:rPr lang="hu-HU" sz="2800" dirty="0" smtClean="0"/>
              <a:t>(</a:t>
            </a:r>
            <a:r>
              <a:rPr lang="hu-HU" sz="2800" dirty="0" err="1" smtClean="0"/>
              <a:t>pdf</a:t>
            </a:r>
            <a:r>
              <a:rPr lang="hu-HU" sz="2800" dirty="0" smtClean="0"/>
              <a:t>)</a:t>
            </a:r>
          </a:p>
          <a:p>
            <a:pPr marL="457200" indent="-45720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Etc.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82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3600" b="1" dirty="0" smtClean="0">
                <a:solidFill>
                  <a:schemeClr val="tx1"/>
                </a:solidFill>
                <a:latin typeface="+mj-lt"/>
              </a:rPr>
              <a:t>DETAILS: </a:t>
            </a:r>
            <a:r>
              <a:rPr lang="hu-HU" sz="3600" b="1" dirty="0" smtClean="0">
                <a:solidFill>
                  <a:srgbClr val="00B0F0"/>
                </a:solidFill>
                <a:latin typeface="+mj-lt"/>
              </a:rPr>
              <a:t>PARTNER INFO </a:t>
            </a:r>
            <a:r>
              <a:rPr lang="hu-HU" sz="3600" b="1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hu-HU" sz="3600" b="1" dirty="0" smtClean="0">
                <a:solidFill>
                  <a:schemeClr val="tx1"/>
                </a:solidFill>
                <a:latin typeface="+mj-lt"/>
              </a:rPr>
              <a:t> Project </a:t>
            </a:r>
            <a:r>
              <a:rPr lang="hu-HU" sz="3600" b="1" dirty="0" err="1" smtClean="0">
                <a:solidFill>
                  <a:schemeClr val="tx1"/>
                </a:solidFill>
                <a:latin typeface="+mj-lt"/>
              </a:rPr>
              <a:t>flyer</a:t>
            </a:r>
            <a:endParaRPr kumimoji="0" lang="hu-HU" altLang="hu-H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16825"/>
              </p:ext>
            </p:extLst>
          </p:nvPr>
        </p:nvGraphicFramePr>
        <p:xfrm>
          <a:off x="914400" y="1341788"/>
          <a:ext cx="10296939" cy="332353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623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1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6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900" dirty="0">
                          <a:effectLst/>
                        </a:rPr>
                        <a:t>Description</a:t>
                      </a:r>
                      <a:endParaRPr lang="hu-H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900" dirty="0">
                          <a:effectLst/>
                        </a:rPr>
                        <a:t>Who?</a:t>
                      </a:r>
                      <a:endParaRPr lang="hu-H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900" dirty="0">
                          <a:effectLst/>
                        </a:rPr>
                        <a:t>Deadline</a:t>
                      </a:r>
                      <a:endParaRPr lang="hu-H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900" dirty="0">
                          <a:effectLst/>
                        </a:rPr>
                        <a:t>Where to put?</a:t>
                      </a:r>
                      <a:endParaRPr lang="hu-H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5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Project flyers – partner info:</a:t>
                      </a:r>
                      <a:endParaRPr lang="hu-HU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your </a:t>
                      </a:r>
                      <a:r>
                        <a:rPr lang="en-GB" sz="2400" dirty="0" smtClean="0">
                          <a:effectLst/>
                        </a:rPr>
                        <a:t>logo</a:t>
                      </a:r>
                      <a:r>
                        <a:rPr lang="hu-HU" sz="2400" dirty="0" smtClean="0">
                          <a:effectLst/>
                        </a:rPr>
                        <a:t> </a:t>
                      </a:r>
                      <a:r>
                        <a:rPr lang="hu-HU" sz="2400" dirty="0" err="1" smtClean="0">
                          <a:effectLst/>
                        </a:rPr>
                        <a:t>in</a:t>
                      </a:r>
                      <a:r>
                        <a:rPr lang="hu-HU" sz="2400" dirty="0" smtClean="0">
                          <a:effectLst/>
                        </a:rPr>
                        <a:t> </a:t>
                      </a:r>
                      <a:r>
                        <a:rPr lang="hu-HU" sz="2400" dirty="0" err="1" smtClean="0">
                          <a:effectLst/>
                        </a:rPr>
                        <a:t>vector</a:t>
                      </a:r>
                      <a:r>
                        <a:rPr lang="hu-HU" sz="2400" dirty="0" smtClean="0">
                          <a:effectLst/>
                        </a:rPr>
                        <a:t> </a:t>
                      </a:r>
                      <a:r>
                        <a:rPr lang="hu-HU" sz="2400" dirty="0" err="1" smtClean="0">
                          <a:effectLst/>
                        </a:rPr>
                        <a:t>format</a:t>
                      </a:r>
                      <a:r>
                        <a:rPr lang="hu-HU" sz="2400" baseline="0" dirty="0" smtClean="0">
                          <a:effectLst/>
                        </a:rPr>
                        <a:t> (</a:t>
                      </a:r>
                      <a:r>
                        <a:rPr lang="hu-HU" sz="2400" baseline="0" dirty="0" err="1" smtClean="0">
                          <a:effectLst/>
                        </a:rPr>
                        <a:t>done</a:t>
                      </a:r>
                      <a:r>
                        <a:rPr lang="hu-HU" sz="2400" baseline="0" dirty="0" smtClean="0">
                          <a:effectLst/>
                        </a:rPr>
                        <a:t>)</a:t>
                      </a:r>
                      <a:endParaRPr lang="hu-HU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small introduction of your organisation in </a:t>
                      </a:r>
                      <a:r>
                        <a:rPr lang="hu-HU" sz="2400" dirty="0" smtClean="0">
                          <a:effectLst/>
                        </a:rPr>
                        <a:t>~</a:t>
                      </a:r>
                      <a:r>
                        <a:rPr lang="en-GB" sz="2400" dirty="0" smtClean="0">
                          <a:effectLst/>
                        </a:rPr>
                        <a:t>5 </a:t>
                      </a:r>
                      <a:r>
                        <a:rPr lang="en-GB" sz="2400" dirty="0">
                          <a:effectLst/>
                        </a:rPr>
                        <a:t>sentences.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All partners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Logos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okay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intro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2017 </a:t>
                      </a: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september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20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Please put it on the website under </a:t>
                      </a:r>
                      <a:r>
                        <a:rPr lang="en-GB" sz="2400" dirty="0" smtClean="0">
                          <a:effectLst/>
                        </a:rPr>
                        <a:t>dissemination/</a:t>
                      </a:r>
                      <a:r>
                        <a:rPr lang="hu-HU" sz="2400" dirty="0" smtClean="0">
                          <a:effectLst/>
                        </a:rPr>
                        <a:t>partner</a:t>
                      </a:r>
                      <a:br>
                        <a:rPr lang="hu-HU" sz="2400" dirty="0" smtClean="0">
                          <a:effectLst/>
                        </a:rPr>
                      </a:br>
                      <a:r>
                        <a:rPr lang="hu-HU" sz="2400" dirty="0" err="1" smtClean="0">
                          <a:effectLst/>
                        </a:rPr>
                        <a:t>folder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09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1101</Words>
  <Application>Microsoft Office PowerPoint</Application>
  <PresentationFormat>Szélesvásznú</PresentationFormat>
  <Paragraphs>236</Paragraphs>
  <Slides>23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4" baseType="lpstr">
      <vt:lpstr>Adobe Naskh Medium</vt:lpstr>
      <vt:lpstr>Arial</vt:lpstr>
      <vt:lpstr>Calibri</vt:lpstr>
      <vt:lpstr>Corbel</vt:lpstr>
      <vt:lpstr>Franklin Gothic Medium</vt:lpstr>
      <vt:lpstr>Times New Roman</vt:lpstr>
      <vt:lpstr>Trebuchet MS</vt:lpstr>
      <vt:lpstr>Verdana</vt:lpstr>
      <vt:lpstr>Wingdings</vt:lpstr>
      <vt:lpstr>Wingdings 3</vt:lpstr>
      <vt:lpstr>Fazetta</vt:lpstr>
      <vt:lpstr> Dissemination Strategy</vt:lpstr>
      <vt:lpstr>What is dissemination?</vt:lpstr>
      <vt:lpstr>WHAT to disseminate</vt:lpstr>
      <vt:lpstr>„products” for Dissemination</vt:lpstr>
      <vt:lpstr>Dissemination of events (meetings and multipliers)</vt:lpstr>
      <vt:lpstr>To WHOM – Target group</vt:lpstr>
      <vt:lpstr>HOW</vt:lpstr>
      <vt:lpstr>WHERE: Main platforms of the dissemination activities (application)</vt:lpstr>
      <vt:lpstr>DETAILS: PARTNER INFO for Project flyer</vt:lpstr>
      <vt:lpstr>Details: Abstract translation</vt:lpstr>
      <vt:lpstr>     Details: Newsletters      Newsletters  - 6 newsletters after each output</vt:lpstr>
      <vt:lpstr>Intellectual outputs  disseminate them in newsletters</vt:lpstr>
      <vt:lpstr>          </vt:lpstr>
      <vt:lpstr>PowerPoint bemutató</vt:lpstr>
      <vt:lpstr>PowerPoint bemutató</vt:lpstr>
      <vt:lpstr>Project websites</vt:lpstr>
      <vt:lpstr>           News  - website news</vt:lpstr>
      <vt:lpstr>Strong web 2.0 publication</vt:lpstr>
      <vt:lpstr>  Proof of your dissemination activities  </vt:lpstr>
      <vt:lpstr>Provide accurate reporting in order to make reporting easy – DISSEMINATION ACTION LIST  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Dissemination strategy</dc:subject>
  <dc:creator/>
  <cp:keywords>Flip-it!</cp:keywords>
  <cp:lastModifiedBy/>
  <cp:revision>1</cp:revision>
  <dcterms:created xsi:type="dcterms:W3CDTF">2015-05-15T14:12:33Z</dcterms:created>
  <dcterms:modified xsi:type="dcterms:W3CDTF">2017-09-12T07:47:46Z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