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1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8" r:id="rId3"/>
    <p:sldId id="278" r:id="rId4"/>
    <p:sldId id="275" r:id="rId5"/>
    <p:sldId id="273" r:id="rId6"/>
    <p:sldId id="271" r:id="rId7"/>
    <p:sldId id="272" r:id="rId8"/>
    <p:sldId id="257" r:id="rId9"/>
    <p:sldId id="281" r:id="rId10"/>
    <p:sldId id="258" r:id="rId11"/>
    <p:sldId id="259" r:id="rId12"/>
    <p:sldId id="260" r:id="rId13"/>
    <p:sldId id="280" r:id="rId14"/>
    <p:sldId id="261" r:id="rId15"/>
    <p:sldId id="262" r:id="rId16"/>
    <p:sldId id="263" r:id="rId17"/>
    <p:sldId id="274" r:id="rId18"/>
    <p:sldId id="264" r:id="rId19"/>
    <p:sldId id="265" r:id="rId20"/>
    <p:sldId id="266" r:id="rId21"/>
    <p:sldId id="267" r:id="rId22"/>
    <p:sldId id="270" r:id="rId23"/>
    <p:sldId id="282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99"/>
    <p:restoredTop sz="94674"/>
  </p:normalViewPr>
  <p:slideViewPr>
    <p:cSldViewPr snapToGrid="0" snapToObjects="1">
      <p:cViewPr varScale="1">
        <p:scale>
          <a:sx n="122" d="100"/>
          <a:sy n="122" d="100"/>
        </p:scale>
        <p:origin x="224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332853-F1BF-0D4C-8B9E-2F01575D5D40}" type="doc">
      <dgm:prSet loTypeId="urn:microsoft.com/office/officeart/2008/layout/PictureAccent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A1F136-F7C0-C241-9998-EA7B2A2E508B}">
      <dgm:prSet phldrT="[Text]"/>
      <dgm:spPr/>
      <dgm:t>
        <a:bodyPr/>
        <a:lstStyle/>
        <a:p>
          <a:r>
            <a:rPr lang="en-US" dirty="0" smtClean="0"/>
            <a:t>Course description ☑</a:t>
          </a:r>
          <a:endParaRPr lang="en-US" dirty="0"/>
        </a:p>
      </dgm:t>
    </dgm:pt>
    <dgm:pt modelId="{C9A17CA1-C31F-3641-BA01-E5212A36F6CD}" type="parTrans" cxnId="{4E3E5CE1-1384-0D4A-83C3-7E6546FE5035}">
      <dgm:prSet/>
      <dgm:spPr/>
      <dgm:t>
        <a:bodyPr/>
        <a:lstStyle/>
        <a:p>
          <a:endParaRPr lang="en-US"/>
        </a:p>
      </dgm:t>
    </dgm:pt>
    <dgm:pt modelId="{F9D4A9FD-6A1D-5E4E-98E9-73B50B903076}" type="sibTrans" cxnId="{4E3E5CE1-1384-0D4A-83C3-7E6546FE5035}">
      <dgm:prSet/>
      <dgm:spPr/>
      <dgm:t>
        <a:bodyPr/>
        <a:lstStyle/>
        <a:p>
          <a:endParaRPr lang="en-US"/>
        </a:p>
      </dgm:t>
    </dgm:pt>
    <dgm:pt modelId="{E43C65D5-F3DB-6547-8D77-CDC49AE3B8E4}">
      <dgm:prSet phldrT="[Text]"/>
      <dgm:spPr/>
      <dgm:t>
        <a:bodyPr/>
        <a:lstStyle/>
        <a:p>
          <a:r>
            <a:rPr lang="en-US" dirty="0" smtClean="0"/>
            <a:t>Module 1</a:t>
          </a:r>
          <a:endParaRPr lang="en-US" dirty="0"/>
        </a:p>
      </dgm:t>
    </dgm:pt>
    <dgm:pt modelId="{0A3C1845-A931-734F-987E-E1D7A47BCF75}" type="parTrans" cxnId="{0F43EC62-468A-CB44-8AE5-0F8694332E70}">
      <dgm:prSet/>
      <dgm:spPr/>
      <dgm:t>
        <a:bodyPr/>
        <a:lstStyle/>
        <a:p>
          <a:endParaRPr lang="en-US"/>
        </a:p>
      </dgm:t>
    </dgm:pt>
    <dgm:pt modelId="{8BC24DEE-9417-8A43-87A3-906DBC5AC1AA}" type="sibTrans" cxnId="{0F43EC62-468A-CB44-8AE5-0F8694332E70}">
      <dgm:prSet/>
      <dgm:spPr/>
      <dgm:t>
        <a:bodyPr/>
        <a:lstStyle/>
        <a:p>
          <a:endParaRPr lang="en-US"/>
        </a:p>
      </dgm:t>
    </dgm:pt>
    <dgm:pt modelId="{9C309C8B-30A3-8849-90AF-62B735D1E103}">
      <dgm:prSet phldrT="[Text]"/>
      <dgm:spPr/>
      <dgm:t>
        <a:bodyPr/>
        <a:lstStyle/>
        <a:p>
          <a:r>
            <a:rPr lang="en-US" dirty="0" smtClean="0"/>
            <a:t>Module 2</a:t>
          </a:r>
          <a:endParaRPr lang="en-US" dirty="0"/>
        </a:p>
      </dgm:t>
    </dgm:pt>
    <dgm:pt modelId="{3CB7D3D8-3656-5949-BE7D-A06F76AD19DC}" type="parTrans" cxnId="{FB11CE87-95E5-224B-A0E4-021A79856109}">
      <dgm:prSet/>
      <dgm:spPr/>
      <dgm:t>
        <a:bodyPr/>
        <a:lstStyle/>
        <a:p>
          <a:endParaRPr lang="en-US"/>
        </a:p>
      </dgm:t>
    </dgm:pt>
    <dgm:pt modelId="{964AE1C2-CA9F-3746-B315-B3B4B9473057}" type="sibTrans" cxnId="{FB11CE87-95E5-224B-A0E4-021A79856109}">
      <dgm:prSet/>
      <dgm:spPr/>
      <dgm:t>
        <a:bodyPr/>
        <a:lstStyle/>
        <a:p>
          <a:endParaRPr lang="en-US"/>
        </a:p>
      </dgm:t>
    </dgm:pt>
    <dgm:pt modelId="{E8560A3B-30FA-7C46-A9C5-1FFA80E1496F}">
      <dgm:prSet/>
      <dgm:spPr/>
      <dgm:t>
        <a:bodyPr/>
        <a:lstStyle/>
        <a:p>
          <a:r>
            <a:rPr lang="en-US" dirty="0" smtClean="0"/>
            <a:t>Module 3</a:t>
          </a:r>
          <a:endParaRPr lang="en-US" dirty="0"/>
        </a:p>
      </dgm:t>
    </dgm:pt>
    <dgm:pt modelId="{E2957248-998B-1148-8727-D3948EFFF9EE}" type="parTrans" cxnId="{DDC57389-1A8A-A644-B95E-604B995843EB}">
      <dgm:prSet/>
      <dgm:spPr/>
      <dgm:t>
        <a:bodyPr/>
        <a:lstStyle/>
        <a:p>
          <a:endParaRPr lang="en-US"/>
        </a:p>
      </dgm:t>
    </dgm:pt>
    <dgm:pt modelId="{22914096-3C6A-BD4E-B3E3-0326BCCFAE61}" type="sibTrans" cxnId="{DDC57389-1A8A-A644-B95E-604B995843EB}">
      <dgm:prSet/>
      <dgm:spPr/>
      <dgm:t>
        <a:bodyPr/>
        <a:lstStyle/>
        <a:p>
          <a:endParaRPr lang="en-US"/>
        </a:p>
      </dgm:t>
    </dgm:pt>
    <dgm:pt modelId="{C1D1932C-22B7-3348-81F8-A6CBE32B31E4}" type="pres">
      <dgm:prSet presAssocID="{35332853-F1BF-0D4C-8B9E-2F01575D5D40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60198B4-B514-7E43-B864-CF1A53D09AB1}" type="pres">
      <dgm:prSet presAssocID="{CFA1F136-F7C0-C241-9998-EA7B2A2E508B}" presName="root" presStyleCnt="0">
        <dgm:presLayoutVars>
          <dgm:chMax/>
          <dgm:chPref val="4"/>
        </dgm:presLayoutVars>
      </dgm:prSet>
      <dgm:spPr/>
    </dgm:pt>
    <dgm:pt modelId="{4F57CA3E-143C-E14E-8132-14D2ECBC6B1B}" type="pres">
      <dgm:prSet presAssocID="{CFA1F136-F7C0-C241-9998-EA7B2A2E508B}" presName="rootComposite" presStyleCnt="0">
        <dgm:presLayoutVars/>
      </dgm:prSet>
      <dgm:spPr/>
    </dgm:pt>
    <dgm:pt modelId="{62E83450-709A-E14A-8720-1B5BDE081F2D}" type="pres">
      <dgm:prSet presAssocID="{CFA1F136-F7C0-C241-9998-EA7B2A2E508B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en-US"/>
        </a:p>
      </dgm:t>
    </dgm:pt>
    <dgm:pt modelId="{66039A2D-6A3C-814F-B7EE-08A38DD8BDD0}" type="pres">
      <dgm:prSet presAssocID="{CFA1F136-F7C0-C241-9998-EA7B2A2E508B}" presName="childShape" presStyleCnt="0">
        <dgm:presLayoutVars>
          <dgm:chMax val="0"/>
          <dgm:chPref val="0"/>
        </dgm:presLayoutVars>
      </dgm:prSet>
      <dgm:spPr/>
    </dgm:pt>
    <dgm:pt modelId="{CDB9FD09-5CA0-A74E-8088-00124E855183}" type="pres">
      <dgm:prSet presAssocID="{E43C65D5-F3DB-6547-8D77-CDC49AE3B8E4}" presName="childComposite" presStyleCnt="0">
        <dgm:presLayoutVars>
          <dgm:chMax val="0"/>
          <dgm:chPref val="0"/>
        </dgm:presLayoutVars>
      </dgm:prSet>
      <dgm:spPr/>
    </dgm:pt>
    <dgm:pt modelId="{8AA6E01F-90B3-BE4B-9F05-8D9AA87E7DDC}" type="pres">
      <dgm:prSet presAssocID="{E43C65D5-F3DB-6547-8D77-CDC49AE3B8E4}" presName="Image" presStyleLbl="node1" presStyleIdx="0" presStyleCnt="3"/>
      <dgm:spPr>
        <a:prstGeom prst="mathPlus">
          <a:avLst/>
        </a:prstGeom>
      </dgm:spPr>
    </dgm:pt>
    <dgm:pt modelId="{EB4C6AD2-FE92-BE48-863D-BCA515390A80}" type="pres">
      <dgm:prSet presAssocID="{E43C65D5-F3DB-6547-8D77-CDC49AE3B8E4}" presName="childText" presStyleLbl="l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B13FF3-5978-D94D-94DB-E11089C4D537}" type="pres">
      <dgm:prSet presAssocID="{9C309C8B-30A3-8849-90AF-62B735D1E103}" presName="childComposite" presStyleCnt="0">
        <dgm:presLayoutVars>
          <dgm:chMax val="0"/>
          <dgm:chPref val="0"/>
        </dgm:presLayoutVars>
      </dgm:prSet>
      <dgm:spPr/>
    </dgm:pt>
    <dgm:pt modelId="{7C4AAF16-4FF4-1346-BCD3-F5BED6781C9A}" type="pres">
      <dgm:prSet presAssocID="{9C309C8B-30A3-8849-90AF-62B735D1E103}" presName="Image" presStyleLbl="node1" presStyleIdx="1" presStyleCnt="3"/>
      <dgm:spPr>
        <a:prstGeom prst="mathPlus">
          <a:avLst/>
        </a:prstGeom>
      </dgm:spPr>
    </dgm:pt>
    <dgm:pt modelId="{52BB1C1E-9865-F740-971C-CBDC4155E26E}" type="pres">
      <dgm:prSet presAssocID="{9C309C8B-30A3-8849-90AF-62B735D1E103}" presName="childText" presStyleLbl="l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292578-5D47-F549-BA4B-74EF1CF25514}" type="pres">
      <dgm:prSet presAssocID="{E8560A3B-30FA-7C46-A9C5-1FFA80E1496F}" presName="childComposite" presStyleCnt="0">
        <dgm:presLayoutVars>
          <dgm:chMax val="0"/>
          <dgm:chPref val="0"/>
        </dgm:presLayoutVars>
      </dgm:prSet>
      <dgm:spPr/>
    </dgm:pt>
    <dgm:pt modelId="{5AC55281-3C18-7F41-8DDC-A0790001A7DF}" type="pres">
      <dgm:prSet presAssocID="{E8560A3B-30FA-7C46-A9C5-1FFA80E1496F}" presName="Image" presStyleLbl="node1" presStyleIdx="2" presStyleCnt="3"/>
      <dgm:spPr>
        <a:prstGeom prst="mathPlus">
          <a:avLst/>
        </a:prstGeom>
      </dgm:spPr>
    </dgm:pt>
    <dgm:pt modelId="{ACB57FBE-F4A5-B74C-B059-C1B9D3E074CC}" type="pres">
      <dgm:prSet presAssocID="{E8560A3B-30FA-7C46-A9C5-1FFA80E1496F}" presName="childText" presStyleLbl="l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DC57389-1A8A-A644-B95E-604B995843EB}" srcId="{CFA1F136-F7C0-C241-9998-EA7B2A2E508B}" destId="{E8560A3B-30FA-7C46-A9C5-1FFA80E1496F}" srcOrd="2" destOrd="0" parTransId="{E2957248-998B-1148-8727-D3948EFFF9EE}" sibTransId="{22914096-3C6A-BD4E-B3E3-0326BCCFAE61}"/>
    <dgm:cxn modelId="{E239B9EB-3294-9244-ADB9-3DA0C3EA752E}" type="presOf" srcId="{9C309C8B-30A3-8849-90AF-62B735D1E103}" destId="{52BB1C1E-9865-F740-971C-CBDC4155E26E}" srcOrd="0" destOrd="0" presId="urn:microsoft.com/office/officeart/2008/layout/PictureAccentList"/>
    <dgm:cxn modelId="{4E3E5CE1-1384-0D4A-83C3-7E6546FE5035}" srcId="{35332853-F1BF-0D4C-8B9E-2F01575D5D40}" destId="{CFA1F136-F7C0-C241-9998-EA7B2A2E508B}" srcOrd="0" destOrd="0" parTransId="{C9A17CA1-C31F-3641-BA01-E5212A36F6CD}" sibTransId="{F9D4A9FD-6A1D-5E4E-98E9-73B50B903076}"/>
    <dgm:cxn modelId="{FB11CE87-95E5-224B-A0E4-021A79856109}" srcId="{CFA1F136-F7C0-C241-9998-EA7B2A2E508B}" destId="{9C309C8B-30A3-8849-90AF-62B735D1E103}" srcOrd="1" destOrd="0" parTransId="{3CB7D3D8-3656-5949-BE7D-A06F76AD19DC}" sibTransId="{964AE1C2-CA9F-3746-B315-B3B4B9473057}"/>
    <dgm:cxn modelId="{48F5C690-6E53-DA47-859A-2730CE3C7C00}" type="presOf" srcId="{35332853-F1BF-0D4C-8B9E-2F01575D5D40}" destId="{C1D1932C-22B7-3348-81F8-A6CBE32B31E4}" srcOrd="0" destOrd="0" presId="urn:microsoft.com/office/officeart/2008/layout/PictureAccentList"/>
    <dgm:cxn modelId="{0F43EC62-468A-CB44-8AE5-0F8694332E70}" srcId="{CFA1F136-F7C0-C241-9998-EA7B2A2E508B}" destId="{E43C65D5-F3DB-6547-8D77-CDC49AE3B8E4}" srcOrd="0" destOrd="0" parTransId="{0A3C1845-A931-734F-987E-E1D7A47BCF75}" sibTransId="{8BC24DEE-9417-8A43-87A3-906DBC5AC1AA}"/>
    <dgm:cxn modelId="{FF3BC4FB-CAFA-7843-8277-0B18884262C9}" type="presOf" srcId="{E8560A3B-30FA-7C46-A9C5-1FFA80E1496F}" destId="{ACB57FBE-F4A5-B74C-B059-C1B9D3E074CC}" srcOrd="0" destOrd="0" presId="urn:microsoft.com/office/officeart/2008/layout/PictureAccentList"/>
    <dgm:cxn modelId="{0E55FF3A-9D4E-BF41-BD92-D25E2E8069BD}" type="presOf" srcId="{CFA1F136-F7C0-C241-9998-EA7B2A2E508B}" destId="{62E83450-709A-E14A-8720-1B5BDE081F2D}" srcOrd="0" destOrd="0" presId="urn:microsoft.com/office/officeart/2008/layout/PictureAccentList"/>
    <dgm:cxn modelId="{C27D930A-7677-034E-A4C7-40E76B39CBFD}" type="presOf" srcId="{E43C65D5-F3DB-6547-8D77-CDC49AE3B8E4}" destId="{EB4C6AD2-FE92-BE48-863D-BCA515390A80}" srcOrd="0" destOrd="0" presId="urn:microsoft.com/office/officeart/2008/layout/PictureAccentList"/>
    <dgm:cxn modelId="{E5758218-9FC1-A243-9C43-025610692B50}" type="presParOf" srcId="{C1D1932C-22B7-3348-81F8-A6CBE32B31E4}" destId="{F60198B4-B514-7E43-B864-CF1A53D09AB1}" srcOrd="0" destOrd="0" presId="urn:microsoft.com/office/officeart/2008/layout/PictureAccentList"/>
    <dgm:cxn modelId="{15E50238-D9A7-A745-83D5-9C86ABCDEEC5}" type="presParOf" srcId="{F60198B4-B514-7E43-B864-CF1A53D09AB1}" destId="{4F57CA3E-143C-E14E-8132-14D2ECBC6B1B}" srcOrd="0" destOrd="0" presId="urn:microsoft.com/office/officeart/2008/layout/PictureAccentList"/>
    <dgm:cxn modelId="{6BAB4DBC-0AEE-C645-B90C-BD7CBB88A5FF}" type="presParOf" srcId="{4F57CA3E-143C-E14E-8132-14D2ECBC6B1B}" destId="{62E83450-709A-E14A-8720-1B5BDE081F2D}" srcOrd="0" destOrd="0" presId="urn:microsoft.com/office/officeart/2008/layout/PictureAccentList"/>
    <dgm:cxn modelId="{E8D0AD1B-CE07-024C-8633-B7C1B2135EC6}" type="presParOf" srcId="{F60198B4-B514-7E43-B864-CF1A53D09AB1}" destId="{66039A2D-6A3C-814F-B7EE-08A38DD8BDD0}" srcOrd="1" destOrd="0" presId="urn:microsoft.com/office/officeart/2008/layout/PictureAccentList"/>
    <dgm:cxn modelId="{5FF6B6B2-D1CA-4E4F-A584-80B19B7AFA37}" type="presParOf" srcId="{66039A2D-6A3C-814F-B7EE-08A38DD8BDD0}" destId="{CDB9FD09-5CA0-A74E-8088-00124E855183}" srcOrd="0" destOrd="0" presId="urn:microsoft.com/office/officeart/2008/layout/PictureAccentList"/>
    <dgm:cxn modelId="{8E259502-4001-F347-B615-055F23DFCBDF}" type="presParOf" srcId="{CDB9FD09-5CA0-A74E-8088-00124E855183}" destId="{8AA6E01F-90B3-BE4B-9F05-8D9AA87E7DDC}" srcOrd="0" destOrd="0" presId="urn:microsoft.com/office/officeart/2008/layout/PictureAccentList"/>
    <dgm:cxn modelId="{3DD10BEB-AC6E-5947-B54F-E6135A624F8D}" type="presParOf" srcId="{CDB9FD09-5CA0-A74E-8088-00124E855183}" destId="{EB4C6AD2-FE92-BE48-863D-BCA515390A80}" srcOrd="1" destOrd="0" presId="urn:microsoft.com/office/officeart/2008/layout/PictureAccentList"/>
    <dgm:cxn modelId="{C91F706E-CB30-604A-B2D0-960FB0061BB8}" type="presParOf" srcId="{66039A2D-6A3C-814F-B7EE-08A38DD8BDD0}" destId="{D3B13FF3-5978-D94D-94DB-E11089C4D537}" srcOrd="1" destOrd="0" presId="urn:microsoft.com/office/officeart/2008/layout/PictureAccentList"/>
    <dgm:cxn modelId="{2C7B24DA-249E-3C46-97BA-38D384AE7776}" type="presParOf" srcId="{D3B13FF3-5978-D94D-94DB-E11089C4D537}" destId="{7C4AAF16-4FF4-1346-BCD3-F5BED6781C9A}" srcOrd="0" destOrd="0" presId="urn:microsoft.com/office/officeart/2008/layout/PictureAccentList"/>
    <dgm:cxn modelId="{0FEDB692-04C0-E141-B118-94DF2A3F0D1E}" type="presParOf" srcId="{D3B13FF3-5978-D94D-94DB-E11089C4D537}" destId="{52BB1C1E-9865-F740-971C-CBDC4155E26E}" srcOrd="1" destOrd="0" presId="urn:microsoft.com/office/officeart/2008/layout/PictureAccentList"/>
    <dgm:cxn modelId="{17543D59-B99E-4A40-8086-E8FF169F5940}" type="presParOf" srcId="{66039A2D-6A3C-814F-B7EE-08A38DD8BDD0}" destId="{D7292578-5D47-F549-BA4B-74EF1CF25514}" srcOrd="2" destOrd="0" presId="urn:microsoft.com/office/officeart/2008/layout/PictureAccentList"/>
    <dgm:cxn modelId="{895CE614-2035-D245-B16C-84B6AA8DB3CB}" type="presParOf" srcId="{D7292578-5D47-F549-BA4B-74EF1CF25514}" destId="{5AC55281-3C18-7F41-8DDC-A0790001A7DF}" srcOrd="0" destOrd="0" presId="urn:microsoft.com/office/officeart/2008/layout/PictureAccentList"/>
    <dgm:cxn modelId="{3F25B584-CC5C-AD40-B7EC-908810A68EAF}" type="presParOf" srcId="{D7292578-5D47-F549-BA4B-74EF1CF25514}" destId="{ACB57FBE-F4A5-B74C-B059-C1B9D3E074CC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E83450-709A-E14A-8720-1B5BDE081F2D}">
      <dsp:nvSpPr>
        <dsp:cNvPr id="0" name=""/>
        <dsp:cNvSpPr/>
      </dsp:nvSpPr>
      <dsp:spPr>
        <a:xfrm>
          <a:off x="411346" y="1706"/>
          <a:ext cx="7773618" cy="10263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4775" tIns="69850" rIns="104775" bIns="698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500" kern="1200" dirty="0" smtClean="0"/>
            <a:t>Course description ☑</a:t>
          </a:r>
          <a:endParaRPr lang="en-US" sz="5500" kern="1200" dirty="0"/>
        </a:p>
      </dsp:txBody>
      <dsp:txXfrm>
        <a:off x="441406" y="31766"/>
        <a:ext cx="7713498" cy="966210"/>
      </dsp:txXfrm>
    </dsp:sp>
    <dsp:sp modelId="{8AA6E01F-90B3-BE4B-9F05-8D9AA87E7DDC}">
      <dsp:nvSpPr>
        <dsp:cNvPr id="0" name=""/>
        <dsp:cNvSpPr/>
      </dsp:nvSpPr>
      <dsp:spPr>
        <a:xfrm>
          <a:off x="411346" y="1212777"/>
          <a:ext cx="1026330" cy="1026330"/>
        </a:xfrm>
        <a:prstGeom prst="mathPlu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B4C6AD2-FE92-BE48-863D-BCA515390A80}">
      <dsp:nvSpPr>
        <dsp:cNvPr id="0" name=""/>
        <dsp:cNvSpPr/>
      </dsp:nvSpPr>
      <dsp:spPr>
        <a:xfrm>
          <a:off x="1499257" y="1212777"/>
          <a:ext cx="6685707" cy="102633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Module 1</a:t>
          </a:r>
          <a:endParaRPr lang="en-US" sz="3200" kern="1200" dirty="0"/>
        </a:p>
      </dsp:txBody>
      <dsp:txXfrm>
        <a:off x="1549367" y="1262887"/>
        <a:ext cx="6585487" cy="926110"/>
      </dsp:txXfrm>
    </dsp:sp>
    <dsp:sp modelId="{7C4AAF16-4FF4-1346-BCD3-F5BED6781C9A}">
      <dsp:nvSpPr>
        <dsp:cNvPr id="0" name=""/>
        <dsp:cNvSpPr/>
      </dsp:nvSpPr>
      <dsp:spPr>
        <a:xfrm>
          <a:off x="411346" y="2362267"/>
          <a:ext cx="1026330" cy="1026330"/>
        </a:xfrm>
        <a:prstGeom prst="mathPlu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BB1C1E-9865-F740-971C-CBDC4155E26E}">
      <dsp:nvSpPr>
        <dsp:cNvPr id="0" name=""/>
        <dsp:cNvSpPr/>
      </dsp:nvSpPr>
      <dsp:spPr>
        <a:xfrm>
          <a:off x="1499257" y="2362267"/>
          <a:ext cx="6685707" cy="102633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Module 2</a:t>
          </a:r>
          <a:endParaRPr lang="en-US" sz="3200" kern="1200" dirty="0"/>
        </a:p>
      </dsp:txBody>
      <dsp:txXfrm>
        <a:off x="1549367" y="2412377"/>
        <a:ext cx="6585487" cy="926110"/>
      </dsp:txXfrm>
    </dsp:sp>
    <dsp:sp modelId="{5AC55281-3C18-7F41-8DDC-A0790001A7DF}">
      <dsp:nvSpPr>
        <dsp:cNvPr id="0" name=""/>
        <dsp:cNvSpPr/>
      </dsp:nvSpPr>
      <dsp:spPr>
        <a:xfrm>
          <a:off x="411346" y="3511758"/>
          <a:ext cx="1026330" cy="1026330"/>
        </a:xfrm>
        <a:prstGeom prst="mathPlu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B57FBE-F4A5-B74C-B059-C1B9D3E074CC}">
      <dsp:nvSpPr>
        <dsp:cNvPr id="0" name=""/>
        <dsp:cNvSpPr/>
      </dsp:nvSpPr>
      <dsp:spPr>
        <a:xfrm>
          <a:off x="1499257" y="3511758"/>
          <a:ext cx="6685707" cy="102633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Module 3</a:t>
          </a:r>
          <a:endParaRPr lang="en-US" sz="3200" kern="1200" dirty="0"/>
        </a:p>
      </dsp:txBody>
      <dsp:txXfrm>
        <a:off x="1549367" y="3561868"/>
        <a:ext cx="6585487" cy="9261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0E064-9FF5-434D-AD1F-5B37471B2110}" type="datetimeFigureOut">
              <a:rPr lang="en-US" smtClean="0"/>
              <a:t>9/11/17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B59BC-474D-6C4E-A05D-35583C95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77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2EAEB9-46C6-3C41-8921-EDEC9FF4199D}" type="datetimeFigureOut">
              <a:rPr lang="en-US" smtClean="0"/>
              <a:t>9/11/17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F53922-3AEE-E142-B11A-FF2E20945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7802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53922-3AEE-E142-B11A-FF2E209451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0894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Show the documents</a:t>
            </a:r>
            <a:r>
              <a:rPr lang="en-US" baseline="0" dirty="0" smtClean="0"/>
              <a:t> on the website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53922-3AEE-E142-B11A-FF2E209451F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2915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53922-3AEE-E142-B11A-FF2E209451F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375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O3-A1 - CAPDM 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Development of 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AgriTeach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4.0 module syllabi by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30 April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task will be completed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afterards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when the modules are ready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53922-3AEE-E142-B11A-FF2E209451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95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i="1" dirty="0" smtClean="0">
                <a:solidFill>
                  <a:schemeClr val="accent1">
                    <a:lumMod val="75000"/>
                  </a:schemeClr>
                </a:solidFill>
              </a:rPr>
              <a:t>“Teachers for Farming 4.0”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53922-3AEE-E142-B11A-FF2E209451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0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</a:t>
            </a:r>
            <a:r>
              <a:rPr lang="en-US" baseline="0" dirty="0" smtClean="0"/>
              <a:t> us look at them in detail</a:t>
            </a:r>
          </a:p>
          <a:p>
            <a:r>
              <a:rPr lang="en-US" baseline="0" dirty="0" smtClean="0"/>
              <a:t>Template will be provided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53922-3AEE-E142-B11A-FF2E209451F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7678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53922-3AEE-E142-B11A-FF2E209451F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394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53922-3AEE-E142-B11A-FF2E209451F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93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Assignment or ACTIVITY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53922-3AEE-E142-B11A-FF2E209451F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0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 weight -</a:t>
            </a:r>
            <a:r>
              <a:rPr lang="en-US" baseline="0" dirty="0" smtClean="0"/>
              <a:t> if module 1 is 25%, then you need to write 15 questions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53922-3AEE-E142-B11A-FF2E209451F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2376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Any other resources needed</a:t>
            </a:r>
            <a:r>
              <a:rPr lang="en-US" baseline="0" dirty="0" smtClean="0"/>
              <a:t> to complete the course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53922-3AEE-E142-B11A-FF2E209451F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849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5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BF53A-A875-4F49-B80D-B7AF1EFA877D}" type="datetime1">
              <a:rPr lang="hu-HU" smtClean="0"/>
              <a:t>2017. 09. 11.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A529-33B8-0446-A9ED-363236065105}" type="datetime1">
              <a:rPr lang="hu-HU" smtClean="0"/>
              <a:t>2017. 09. 11.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322C-F154-1144-B219-99939C321831}" type="datetime1">
              <a:rPr lang="hu-HU" smtClean="0"/>
              <a:t>2017. 09. 11.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1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80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2EE-18B8-8D42-B8E7-E6D223AE2BBB}" type="datetime1">
              <a:rPr lang="hu-HU" smtClean="0"/>
              <a:t>2017. 09. 11.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997C-14CC-054D-B0D1-1CE9AC3C9355}" type="datetime1">
              <a:rPr lang="hu-HU" smtClean="0"/>
              <a:t>2017. 09. 11.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1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3AB7-A5FF-9B46-84B9-45B58A056F02}" type="datetime1">
              <a:rPr lang="hu-HU" smtClean="0"/>
              <a:t>2017. 09. 11.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714E-6039-094C-8819-52F540357AAF}" type="datetime1">
              <a:rPr lang="hu-HU" smtClean="0"/>
              <a:t>2017. 09. 11.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4" y="609601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1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4E8D-EB3C-5B4B-BC28-46E73181BC24}" type="datetime1">
              <a:rPr lang="hu-HU" smtClean="0"/>
              <a:t>2017. 09. 11.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F894E-ECBE-8143-9441-4359EAB5F2DA}" type="datetime1">
              <a:rPr lang="hu-HU" smtClean="0"/>
              <a:t>2017. 09. 11.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9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0987-2875-F14B-9DE7-FE90469A0DD3}" type="datetime1">
              <a:rPr lang="hu-HU" smtClean="0"/>
              <a:t>2017. 09. 11.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5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69" y="2160590"/>
            <a:ext cx="4184035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56952-F5B6-2D4D-841C-0A9BBD598467}" type="datetime1">
              <a:rPr lang="hu-HU" smtClean="0"/>
              <a:t>2017. 09. 11.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6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6" y="2737247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5" y="2737247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A563-76B6-B547-9962-E58F3FB96C90}" type="datetime1">
              <a:rPr lang="hu-HU" smtClean="0"/>
              <a:t>2017. 09. 11.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0B714-A1B2-154B-8C3A-0E7F042ACFA2}" type="datetime1">
              <a:rPr lang="hu-HU" smtClean="0"/>
              <a:t>2017. 09. 11.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836DE-4F3E-DC4C-8D07-37FA4ECA7D1A}" type="datetime1">
              <a:rPr lang="hu-HU" smtClean="0"/>
              <a:t>2017. 09. 11.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2" y="514926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FC5F-AD37-8F46-B559-7182C9D98F9E}" type="datetime1">
              <a:rPr lang="hu-HU" smtClean="0"/>
              <a:t>2017. 09. 11.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5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8632-9FD8-8C47-A2C0-C88AD6ABA751}" type="datetime1">
              <a:rPr lang="hu-HU" smtClean="0"/>
              <a:t>2017. 09. 11.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2160590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4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46CE8-39DE-2348-A714-87A84683A899}" type="datetime1">
              <a:rPr lang="hu-HU" smtClean="0"/>
              <a:t>2017. 09. 11.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5" y="6041364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4" y="604136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C05B845-2558-0F4D-AEB6-C1B46B03C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18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.xml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sl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slide" Target="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slide" Target="slide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slide" Target="slide9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4" Type="http://schemas.openxmlformats.org/officeDocument/2006/relationships/slide" Target="slide15.xml"/><Relationship Id="rId5" Type="http://schemas.openxmlformats.org/officeDocument/2006/relationships/slide" Target="slide16.xml"/><Relationship Id="rId6" Type="http://schemas.openxmlformats.org/officeDocument/2006/relationships/slide" Target="slide18.xml"/><Relationship Id="rId7" Type="http://schemas.openxmlformats.org/officeDocument/2006/relationships/slide" Target="slide11.xml"/><Relationship Id="rId8" Type="http://schemas.openxmlformats.org/officeDocument/2006/relationships/slide" Target="slide19.xml"/><Relationship Id="rId9" Type="http://schemas.openxmlformats.org/officeDocument/2006/relationships/slide" Target="slide20.xml"/><Relationship Id="rId10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8786" y="2381702"/>
            <a:ext cx="7766936" cy="221539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Structure of learning content for </a:t>
            </a:r>
            <a:r>
              <a:rPr lang="en-US" b="1" dirty="0" err="1"/>
              <a:t>AgriTeach</a:t>
            </a:r>
            <a:r>
              <a:rPr lang="en-US" b="1" dirty="0"/>
              <a:t> 4.0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109" y="175080"/>
            <a:ext cx="3731741" cy="901246"/>
          </a:xfrm>
          <a:prstGeom prst="rect">
            <a:avLst/>
          </a:prstGeom>
        </p:spPr>
      </p:pic>
      <p:pic>
        <p:nvPicPr>
          <p:cNvPr id="9" name="itstudy-uj2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47135" y="5872064"/>
            <a:ext cx="2001794" cy="7883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1</a:t>
            </a:fld>
            <a:endParaRPr lang="en-US"/>
          </a:p>
        </p:txBody>
      </p:sp>
      <p:pic>
        <p:nvPicPr>
          <p:cNvPr id="8" name="Kép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3" y="6015195"/>
            <a:ext cx="2258779" cy="645201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358786" y="4467828"/>
            <a:ext cx="7766936" cy="105524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6700" b="1" dirty="0" smtClean="0"/>
              <a:t/>
            </a:r>
            <a:br>
              <a:rPr lang="hu-HU" sz="6700" b="1" dirty="0" smtClean="0"/>
            </a:br>
            <a:r>
              <a:rPr lang="hu-HU" sz="6700" b="1" dirty="0" smtClean="0"/>
              <a:t/>
            </a:r>
            <a:br>
              <a:rPr lang="hu-HU" sz="6700" b="1" dirty="0" smtClean="0"/>
            </a:b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sz="8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Anita Téringer– ITS Hungary</a:t>
            </a:r>
            <a:r>
              <a:rPr lang="en-US" sz="8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8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en-US" sz="8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12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Module description, weight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92877"/>
            <a:ext cx="8596668" cy="43484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</a:rPr>
              <a:t>Module 1</a:t>
            </a:r>
            <a:r>
              <a:rPr lang="en-US" sz="2000" u="sng" dirty="0" smtClean="0">
                <a:solidFill>
                  <a:schemeClr val="accent1">
                    <a:lumMod val="75000"/>
                  </a:schemeClr>
                </a:solidFill>
              </a:rPr>
              <a:t>: Reinventing agricultural education 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dirty="0" smtClean="0"/>
              <a:t>Rationale</a:t>
            </a:r>
            <a:r>
              <a:rPr lang="en-US" dirty="0" smtClean="0"/>
              <a:t> – objective of the module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		This module will help participants to understand and apply</a:t>
            </a:r>
            <a:r>
              <a:rPr lang="is-IS" i="1" dirty="0" smtClean="0">
                <a:solidFill>
                  <a:schemeClr val="accent1">
                    <a:lumMod val="75000"/>
                  </a:schemeClr>
                </a:solidFill>
              </a:rPr>
              <a:t>…</a:t>
            </a:r>
          </a:p>
          <a:p>
            <a:pPr marL="0" indent="0">
              <a:buNone/>
            </a:pPr>
            <a:r>
              <a:rPr lang="is-IS" i="1" dirty="0" smtClean="0">
                <a:solidFill>
                  <a:schemeClr val="accent1">
                    <a:lumMod val="75000"/>
                  </a:schemeClr>
                </a:solidFill>
              </a:rPr>
              <a:t>		They will develop a full understanding of ...., learn how to......</a:t>
            </a:r>
          </a:p>
          <a:p>
            <a:pPr marL="0" indent="0">
              <a:buNone/>
            </a:pPr>
            <a:endParaRPr lang="is-IS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is-IS" i="1" dirty="0" smtClean="0">
                <a:solidFill>
                  <a:schemeClr val="accent1">
                    <a:lumMod val="75000"/>
                  </a:schemeClr>
                </a:solidFill>
              </a:rPr>
              <a:t>		This module aims to explain how to...</a:t>
            </a:r>
            <a:endParaRPr lang="en-US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dirty="0" smtClean="0"/>
              <a:t>Weight </a:t>
            </a:r>
            <a:r>
              <a:rPr lang="en-US" dirty="0" smtClean="0"/>
              <a:t>: </a:t>
            </a:r>
            <a:r>
              <a:rPr lang="is-IS" dirty="0" smtClean="0">
                <a:solidFill>
                  <a:schemeClr val="accent1">
                    <a:lumMod val="75000"/>
                  </a:schemeClr>
                </a:solidFill>
              </a:rPr>
              <a:t>…. %</a:t>
            </a:r>
            <a:r>
              <a:rPr lang="is-IS" dirty="0" smtClean="0"/>
              <a:t> - the </a:t>
            </a:r>
            <a:r>
              <a:rPr lang="en-US" dirty="0"/>
              <a:t>r</a:t>
            </a:r>
            <a:r>
              <a:rPr lang="en-US" dirty="0" smtClean="0"/>
              <a:t>elative importance of content in the overall course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10</a:t>
            </a:fld>
            <a:endParaRPr lang="en-US"/>
          </a:p>
        </p:txBody>
      </p:sp>
      <p:sp>
        <p:nvSpPr>
          <p:cNvPr id="9" name="Action Button: Back or Previous 8">
            <a:hlinkClick r:id="rId2" action="ppaction://hlinksldjump" highlightClick="1"/>
          </p:cNvPr>
          <p:cNvSpPr/>
          <p:nvPr/>
        </p:nvSpPr>
        <p:spPr>
          <a:xfrm>
            <a:off x="8113885" y="5381897"/>
            <a:ext cx="376971" cy="24819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2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Content - Topics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5" y="1698172"/>
            <a:ext cx="8596668" cy="4343192"/>
          </a:xfrm>
        </p:spPr>
        <p:txBody>
          <a:bodyPr/>
          <a:lstStyle/>
          <a:p>
            <a:r>
              <a:rPr lang="en-US" dirty="0" smtClean="0"/>
              <a:t>Define the topics</a:t>
            </a:r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1.1 Assessment, learning and digital education 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1.2 Digital education: strategies and policies. 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1.3 Understanding learning in an online environment: options and models 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1.4 Teaching resources and the digital student experience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54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Content - Digital learning objects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92877"/>
            <a:ext cx="8596668" cy="434848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For each topic </a:t>
            </a:r>
          </a:p>
          <a:p>
            <a:pPr lvl="1"/>
            <a:r>
              <a:rPr lang="en-US" dirty="0" smtClean="0"/>
              <a:t>list the content items </a:t>
            </a:r>
          </a:p>
          <a:p>
            <a:pPr lvl="1"/>
            <a:r>
              <a:rPr lang="en-US" dirty="0" smtClean="0"/>
              <a:t>specify their types and</a:t>
            </a:r>
          </a:p>
          <a:p>
            <a:pPr lvl="1"/>
            <a:r>
              <a:rPr lang="en-US" dirty="0" smtClean="0"/>
              <a:t>formats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1.1 Assessment, learning and digital education </a:t>
            </a:r>
          </a:p>
          <a:p>
            <a:pPr marL="457200" lvl="1" indent="0">
              <a:buNone/>
            </a:pP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These multimedia objects will be integrated into the </a:t>
            </a:r>
            <a:r>
              <a:rPr lang="en-US" b="1" dirty="0" smtClean="0"/>
              <a:t>e-book</a:t>
            </a:r>
            <a:r>
              <a:rPr lang="en-US" dirty="0" smtClean="0"/>
              <a:t>.  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354998"/>
              </p:ext>
            </p:extLst>
          </p:nvPr>
        </p:nvGraphicFramePr>
        <p:xfrm>
          <a:off x="932666" y="3803730"/>
          <a:ext cx="8127999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Content item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Format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s-IS" sz="17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….</a:t>
                      </a:r>
                      <a:endParaRPr lang="en-US" sz="17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movie</a:t>
                      </a:r>
                      <a:endParaRPr lang="en-US" sz="17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mp4</a:t>
                      </a:r>
                      <a:endParaRPr lang="en-US" sz="17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s-IS" sz="17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….</a:t>
                      </a:r>
                      <a:endParaRPr lang="en-US" sz="17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presentation</a:t>
                      </a:r>
                      <a:endParaRPr lang="en-US" sz="17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ppt</a:t>
                      </a:r>
                      <a:endParaRPr lang="en-US" sz="17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s-IS" sz="17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….</a:t>
                      </a:r>
                      <a:endParaRPr lang="en-US" sz="17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endParaRPr lang="en-US" sz="17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docx</a:t>
                      </a:r>
                      <a:endParaRPr lang="en-US" sz="17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63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Content – the look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13</a:t>
            </a:fld>
            <a:endParaRPr lang="en-US"/>
          </a:p>
        </p:txBody>
      </p:sp>
      <p:sp>
        <p:nvSpPr>
          <p:cNvPr id="7" name="Action Button: Back or Previous 6">
            <a:hlinkClick r:id="rId2" action="ppaction://hlinksldjump" highlightClick="1"/>
          </p:cNvPr>
          <p:cNvSpPr/>
          <p:nvPr/>
        </p:nvSpPr>
        <p:spPr>
          <a:xfrm>
            <a:off x="7315597" y="5296781"/>
            <a:ext cx="376971" cy="24819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358" y="1440668"/>
            <a:ext cx="5059210" cy="4910667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36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Learning outcomes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5" y="1606732"/>
            <a:ext cx="8596668" cy="4434632"/>
          </a:xfrm>
        </p:spPr>
        <p:txBody>
          <a:bodyPr>
            <a:normAutofit/>
          </a:bodyPr>
          <a:lstStyle/>
          <a:p>
            <a:r>
              <a:rPr lang="en-US" dirty="0" smtClean="0"/>
              <a:t>Define what the students are be expected to know at the end of the course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 action verbs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ake it assessable</a:t>
            </a:r>
          </a:p>
          <a:p>
            <a:pPr lvl="1"/>
            <a:endParaRPr lang="en-US" dirty="0" smtClean="0"/>
          </a:p>
          <a:p>
            <a:pPr marL="400050" lvl="1" indent="0">
              <a:buNone/>
            </a:pP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By the end of the module the participant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will be able to:</a:t>
            </a:r>
          </a:p>
          <a:p>
            <a:pPr lvl="1">
              <a:buFont typeface="Wingdings" charset="2"/>
              <a:buChar char="ü"/>
            </a:pP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list and explain the steps of </a:t>
            </a:r>
            <a:r>
              <a:rPr lang="is-IS" i="1" dirty="0" smtClean="0">
                <a:solidFill>
                  <a:schemeClr val="accent1">
                    <a:lumMod val="75000"/>
                  </a:schemeClr>
                </a:solidFill>
              </a:rPr>
              <a:t>…..</a:t>
            </a:r>
          </a:p>
          <a:p>
            <a:pPr lvl="1">
              <a:buFont typeface="Wingdings" charset="2"/>
              <a:buChar char="ü"/>
            </a:pP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search for </a:t>
            </a:r>
            <a:r>
              <a:rPr lang="is-IS" i="1" dirty="0" smtClean="0">
                <a:solidFill>
                  <a:schemeClr val="accent1">
                    <a:lumMod val="75000"/>
                  </a:schemeClr>
                </a:solidFill>
              </a:rPr>
              <a:t>….</a:t>
            </a:r>
          </a:p>
          <a:p>
            <a:pPr lvl="1">
              <a:buFont typeface="Wingdings" charset="2"/>
              <a:buChar char="ü"/>
            </a:pP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is-IS" i="1" dirty="0" smtClean="0">
                <a:solidFill>
                  <a:schemeClr val="accent1">
                    <a:lumMod val="75000"/>
                  </a:schemeClr>
                </a:solidFill>
              </a:rPr>
              <a:t>perate .....</a:t>
            </a:r>
          </a:p>
          <a:p>
            <a:pPr lvl="1">
              <a:buFont typeface="Wingdings" charset="2"/>
              <a:buChar char="ü"/>
            </a:pP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is-IS" i="1" dirty="0" smtClean="0">
                <a:solidFill>
                  <a:schemeClr val="accent1">
                    <a:lumMod val="75000"/>
                  </a:schemeClr>
                </a:solidFill>
              </a:rPr>
              <a:t>dentify and select ...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i="1" dirty="0">
                <a:solidFill>
                  <a:schemeClr val="accent1">
                    <a:lumMod val="75000"/>
                  </a:schemeClr>
                </a:solidFill>
              </a:rPr>
            </a:b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14</a:t>
            </a:fld>
            <a:endParaRPr lang="en-US"/>
          </a:p>
        </p:txBody>
      </p:sp>
      <p:sp>
        <p:nvSpPr>
          <p:cNvPr id="8" name="Action Button: Back or Previous 7">
            <a:hlinkClick r:id="rId2" action="ppaction://hlinksldjump" highlightClick="1"/>
          </p:cNvPr>
          <p:cNvSpPr/>
          <p:nvPr/>
        </p:nvSpPr>
        <p:spPr>
          <a:xfrm>
            <a:off x="7669748" y="5473338"/>
            <a:ext cx="376971" cy="24819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Learning instructions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r>
              <a:rPr lang="en-US" b="1" dirty="0" smtClean="0"/>
              <a:t>Step-by-step</a:t>
            </a:r>
            <a:r>
              <a:rPr lang="en-US" dirty="0" smtClean="0"/>
              <a:t> guidance, advice on how to complete the module</a:t>
            </a:r>
          </a:p>
          <a:p>
            <a:r>
              <a:rPr lang="en-US" dirty="0" smtClean="0"/>
              <a:t>Recommended timing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To complete Module 1, please  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u="sng" dirty="0">
                <a:solidFill>
                  <a:schemeClr val="accent1">
                    <a:lumMod val="75000"/>
                  </a:schemeClr>
                </a:solidFill>
              </a:rPr>
              <a:t>Read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the following learning content:  </a:t>
            </a:r>
            <a:r>
              <a:rPr lang="is-IS" i="1" dirty="0" smtClean="0">
                <a:solidFill>
                  <a:schemeClr val="accent1">
                    <a:lumMod val="75000"/>
                  </a:schemeClr>
                </a:solidFill>
              </a:rPr>
              <a:t>…....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While reading, </a:t>
            </a:r>
            <a:r>
              <a:rPr lang="en-US" i="1" u="sng" dirty="0" smtClean="0">
                <a:solidFill>
                  <a:schemeClr val="accent1">
                    <a:lumMod val="75000"/>
                  </a:schemeClr>
                </a:solidFill>
              </a:rPr>
              <a:t>answer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the questions and </a:t>
            </a:r>
            <a:r>
              <a:rPr lang="en-US" i="1" u="sng" dirty="0">
                <a:solidFill>
                  <a:schemeClr val="accent1">
                    <a:lumMod val="75000"/>
                  </a:schemeClr>
                </a:solidFill>
              </a:rPr>
              <a:t>solve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 the quizzes included. </a:t>
            </a:r>
            <a:r>
              <a:rPr lang="en-US" i="1" u="sng" dirty="0">
                <a:solidFill>
                  <a:schemeClr val="accent1">
                    <a:lumMod val="75000"/>
                  </a:schemeClr>
                </a:solidFill>
              </a:rPr>
              <a:t>Use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 the glossary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if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you are not familiar with a special term.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Read the additional contents in Module 1: </a:t>
            </a:r>
            <a:r>
              <a:rPr lang="is-IS" i="1" dirty="0">
                <a:solidFill>
                  <a:schemeClr val="accent1">
                    <a:lumMod val="75000"/>
                  </a:schemeClr>
                </a:solidFill>
              </a:rPr>
              <a:t>…...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u="sng" dirty="0">
                <a:solidFill>
                  <a:schemeClr val="accent1">
                    <a:lumMod val="75000"/>
                  </a:schemeClr>
                </a:solidFill>
              </a:rPr>
              <a:t>Join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 in the discussions on the Forum for Module 1.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u="sng" dirty="0">
                <a:solidFill>
                  <a:schemeClr val="accent1">
                    <a:lumMod val="75000"/>
                  </a:schemeClr>
                </a:solidFill>
              </a:rPr>
              <a:t>Submit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 your Assignments for credits for Module 1.</a:t>
            </a:r>
            <a:br>
              <a:rPr lang="en-US" i="1" dirty="0">
                <a:solidFill>
                  <a:schemeClr val="accent1">
                    <a:lumMod val="75000"/>
                  </a:schemeClr>
                </a:solidFill>
              </a:rPr>
            </a:b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15</a:t>
            </a:fld>
            <a:endParaRPr lang="en-US"/>
          </a:p>
        </p:txBody>
      </p:sp>
      <p:sp>
        <p:nvSpPr>
          <p:cNvPr id="8" name="Action Button: Back or Previous 7">
            <a:hlinkClick r:id="rId3" action="ppaction://hlinksldjump" highlightClick="1"/>
          </p:cNvPr>
          <p:cNvSpPr/>
          <p:nvPr/>
        </p:nvSpPr>
        <p:spPr>
          <a:xfrm>
            <a:off x="8213693" y="5381898"/>
            <a:ext cx="376971" cy="24819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28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Assignments and performance criteria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2238"/>
            <a:ext cx="8596668" cy="4509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err="1" smtClean="0"/>
              <a:t>Types</a:t>
            </a:r>
            <a:r>
              <a:rPr lang="hu-HU" dirty="0" smtClean="0"/>
              <a:t> of </a:t>
            </a:r>
            <a:r>
              <a:rPr lang="hu-HU" dirty="0" err="1" smtClean="0"/>
              <a:t>assignments</a:t>
            </a:r>
            <a:r>
              <a:rPr lang="hu-HU" dirty="0" smtClean="0"/>
              <a:t>: </a:t>
            </a:r>
            <a:r>
              <a:rPr lang="hu-HU" dirty="0" err="1" smtClean="0"/>
              <a:t>practice</a:t>
            </a:r>
            <a:r>
              <a:rPr lang="hu-HU" dirty="0" smtClean="0"/>
              <a:t> </a:t>
            </a:r>
            <a:r>
              <a:rPr lang="hu-HU" dirty="0" err="1" smtClean="0"/>
              <a:t>exercise</a:t>
            </a:r>
            <a:r>
              <a:rPr lang="hu-HU" dirty="0" smtClean="0"/>
              <a:t>, </a:t>
            </a:r>
            <a:r>
              <a:rPr lang="hu-HU" dirty="0" err="1" smtClean="0"/>
              <a:t>quiz</a:t>
            </a:r>
            <a:r>
              <a:rPr lang="hu-HU" dirty="0" smtClean="0"/>
              <a:t>, </a:t>
            </a:r>
            <a:r>
              <a:rPr lang="hu-HU" dirty="0" err="1" smtClean="0"/>
              <a:t>case</a:t>
            </a:r>
            <a:r>
              <a:rPr lang="hu-HU" dirty="0" smtClean="0"/>
              <a:t> </a:t>
            </a:r>
            <a:r>
              <a:rPr lang="hu-HU" dirty="0" err="1" smtClean="0"/>
              <a:t>study</a:t>
            </a:r>
            <a:r>
              <a:rPr lang="hu-HU" dirty="0" smtClean="0"/>
              <a:t> etc.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b="1" dirty="0" err="1" smtClean="0"/>
              <a:t>One</a:t>
            </a:r>
            <a:r>
              <a:rPr lang="hu-HU" b="1" dirty="0" smtClean="0"/>
              <a:t> credited </a:t>
            </a:r>
            <a:r>
              <a:rPr lang="hu-HU" b="1" dirty="0" err="1" smtClean="0"/>
              <a:t>assignment</a:t>
            </a:r>
            <a:r>
              <a:rPr lang="hu-HU" b="1" dirty="0" smtClean="0"/>
              <a:t> is mandatory.</a:t>
            </a:r>
          </a:p>
          <a:p>
            <a:pPr marL="0" indent="0">
              <a:buNone/>
            </a:pPr>
            <a:endParaRPr lang="hu-HU" b="1" dirty="0" smtClean="0"/>
          </a:p>
          <a:p>
            <a:pPr marL="0" indent="0">
              <a:buNone/>
            </a:pP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/>
              <a:t>each</a:t>
            </a:r>
            <a:r>
              <a:rPr lang="hu-HU" dirty="0"/>
              <a:t> </a:t>
            </a:r>
            <a:r>
              <a:rPr lang="hu-HU" dirty="0" err="1"/>
              <a:t>assigment</a:t>
            </a:r>
            <a:r>
              <a:rPr lang="hu-HU" dirty="0"/>
              <a:t>, </a:t>
            </a:r>
            <a:r>
              <a:rPr lang="hu-HU" dirty="0" err="1"/>
              <a:t>please</a:t>
            </a:r>
            <a:r>
              <a:rPr lang="hu-HU" dirty="0"/>
              <a:t> </a:t>
            </a:r>
            <a:r>
              <a:rPr lang="hu-HU" dirty="0" err="1"/>
              <a:t>specify</a:t>
            </a:r>
            <a:r>
              <a:rPr lang="hu-HU" dirty="0"/>
              <a:t> </a:t>
            </a:r>
            <a:r>
              <a:rPr lang="hu-HU" dirty="0" err="1"/>
              <a:t>the</a:t>
            </a:r>
            <a:endParaRPr lang="en-US" dirty="0"/>
          </a:p>
          <a:p>
            <a:pPr lvl="0"/>
            <a:r>
              <a:rPr lang="hu-HU" dirty="0" err="1"/>
              <a:t>description</a:t>
            </a:r>
            <a:r>
              <a:rPr lang="hu-HU" dirty="0"/>
              <a:t> of </a:t>
            </a:r>
            <a:r>
              <a:rPr lang="hu-HU" b="1" dirty="0" err="1"/>
              <a:t>task</a:t>
            </a:r>
            <a:endParaRPr lang="en-US" b="1" dirty="0"/>
          </a:p>
          <a:p>
            <a:pPr lvl="0"/>
            <a:r>
              <a:rPr lang="hu-HU" dirty="0" err="1"/>
              <a:t>method</a:t>
            </a:r>
            <a:r>
              <a:rPr lang="hu-HU" dirty="0"/>
              <a:t> of </a:t>
            </a:r>
            <a:r>
              <a:rPr lang="hu-HU" b="1" dirty="0" err="1"/>
              <a:t>submission</a:t>
            </a:r>
            <a:endParaRPr lang="en-US" b="1" dirty="0"/>
          </a:p>
          <a:p>
            <a:pPr lvl="0"/>
            <a:r>
              <a:rPr lang="hu-HU" b="1" dirty="0"/>
              <a:t>performance </a:t>
            </a:r>
            <a:r>
              <a:rPr lang="hu-HU" b="1" dirty="0" err="1"/>
              <a:t>criteria</a:t>
            </a:r>
            <a:r>
              <a:rPr lang="hu-HU" b="1" dirty="0"/>
              <a:t> </a:t>
            </a:r>
            <a:r>
              <a:rPr lang="hu-HU" dirty="0"/>
              <a:t>(</a:t>
            </a:r>
            <a:r>
              <a:rPr lang="hu-HU" dirty="0" err="1"/>
              <a:t>achievable</a:t>
            </a:r>
            <a:r>
              <a:rPr lang="hu-HU" dirty="0"/>
              <a:t> </a:t>
            </a:r>
            <a:r>
              <a:rPr lang="hu-HU" dirty="0" err="1"/>
              <a:t>scores</a:t>
            </a:r>
            <a:r>
              <a:rPr lang="hu-HU" dirty="0"/>
              <a:t>, </a:t>
            </a:r>
            <a:r>
              <a:rPr lang="hu-HU" dirty="0" err="1"/>
              <a:t>method</a:t>
            </a:r>
            <a:r>
              <a:rPr lang="hu-HU" dirty="0"/>
              <a:t> of </a:t>
            </a:r>
            <a:r>
              <a:rPr lang="hu-HU" dirty="0" err="1"/>
              <a:t>assessment</a:t>
            </a:r>
            <a:r>
              <a:rPr lang="hu-HU" dirty="0"/>
              <a:t>, </a:t>
            </a:r>
            <a:r>
              <a:rPr lang="hu-HU" dirty="0" err="1"/>
              <a:t>pass</a:t>
            </a:r>
            <a:r>
              <a:rPr lang="hu-HU" dirty="0"/>
              <a:t> </a:t>
            </a:r>
            <a:r>
              <a:rPr lang="hu-HU" dirty="0" err="1"/>
              <a:t>rate</a:t>
            </a:r>
            <a:r>
              <a:rPr lang="hu-HU" dirty="0"/>
              <a:t>)</a:t>
            </a:r>
            <a:endParaRPr lang="en-US" dirty="0"/>
          </a:p>
          <a:p>
            <a:pPr lvl="0"/>
            <a:r>
              <a:rPr lang="hu-HU" dirty="0" err="1"/>
              <a:t>materials</a:t>
            </a:r>
            <a:r>
              <a:rPr lang="hu-HU" dirty="0"/>
              <a:t> and </a:t>
            </a:r>
            <a:r>
              <a:rPr lang="hu-HU" b="1" dirty="0" err="1" smtClean="0"/>
              <a:t>resources</a:t>
            </a:r>
            <a:r>
              <a:rPr lang="hu-HU" b="1" dirty="0" smtClean="0"/>
              <a:t> </a:t>
            </a:r>
            <a:r>
              <a:rPr lang="hu-HU" dirty="0" err="1" smtClean="0"/>
              <a:t>needed</a:t>
            </a:r>
            <a:r>
              <a:rPr lang="hu-HU" dirty="0" smtClean="0"/>
              <a:t>  </a:t>
            </a:r>
            <a:r>
              <a:rPr lang="hu-HU" dirty="0"/>
              <a:t>(</a:t>
            </a:r>
            <a:r>
              <a:rPr lang="hu-HU" dirty="0" err="1"/>
              <a:t>e.g</a:t>
            </a:r>
            <a:r>
              <a:rPr lang="hu-HU" dirty="0"/>
              <a:t>. </a:t>
            </a:r>
            <a:r>
              <a:rPr lang="hu-HU" dirty="0" err="1"/>
              <a:t>templates</a:t>
            </a:r>
            <a:r>
              <a:rPr lang="hu-HU" dirty="0" smtClean="0"/>
              <a:t>, </a:t>
            </a:r>
            <a:r>
              <a:rPr lang="hu-HU" dirty="0" err="1" smtClean="0"/>
              <a:t>references</a:t>
            </a:r>
            <a:r>
              <a:rPr lang="hu-HU" dirty="0" smtClean="0"/>
              <a:t>, </a:t>
            </a:r>
            <a:r>
              <a:rPr lang="hu-HU" dirty="0" err="1" smtClean="0"/>
              <a:t>technical</a:t>
            </a:r>
            <a:r>
              <a:rPr lang="hu-HU" dirty="0" smtClean="0"/>
              <a:t> </a:t>
            </a:r>
            <a:r>
              <a:rPr lang="hu-HU" dirty="0" err="1" smtClean="0"/>
              <a:t>devices</a:t>
            </a:r>
            <a:r>
              <a:rPr lang="hu-HU" dirty="0" smtClean="0"/>
              <a:t> etc.)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for a credited assignment</a:t>
            </a:r>
            <a:endParaRPr lang="en-US" b="1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537" y="1828800"/>
            <a:ext cx="9000040" cy="421322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17</a:t>
            </a:fld>
            <a:endParaRPr lang="en-US"/>
          </a:p>
        </p:txBody>
      </p:sp>
      <p:sp>
        <p:nvSpPr>
          <p:cNvPr id="7" name="Action Button: Back or Previous 6">
            <a:hlinkClick r:id="rId3" action="ppaction://hlinksldjump" highlightClick="1"/>
          </p:cNvPr>
          <p:cNvSpPr/>
          <p:nvPr/>
        </p:nvSpPr>
        <p:spPr>
          <a:xfrm>
            <a:off x="7735063" y="5630092"/>
            <a:ext cx="376971" cy="24819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4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Forum discussion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5" y="1714089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Specify forum </a:t>
            </a:r>
            <a:r>
              <a:rPr lang="en-US" b="1" dirty="0" smtClean="0"/>
              <a:t>topics</a:t>
            </a:r>
            <a:r>
              <a:rPr lang="en-US" dirty="0" smtClean="0"/>
              <a:t> related to the module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     Formulate </a:t>
            </a:r>
            <a:r>
              <a:rPr lang="en-US" b="1" dirty="0" smtClean="0"/>
              <a:t>questions</a:t>
            </a:r>
            <a:r>
              <a:rPr lang="en-US" dirty="0" smtClean="0"/>
              <a:t> within each topic</a:t>
            </a:r>
            <a:endParaRPr lang="en-US" dirty="0"/>
          </a:p>
          <a:p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038" y="3654475"/>
            <a:ext cx="9368539" cy="1312127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>
            <a:off x="4441371" y="2847703"/>
            <a:ext cx="708000" cy="1462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18</a:t>
            </a:fld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1047722" y="2059932"/>
            <a:ext cx="1280644" cy="17866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ction Button: Back or Previous 12">
            <a:hlinkClick r:id="rId3" action="ppaction://hlinksldjump" highlightClick="1"/>
          </p:cNvPr>
          <p:cNvSpPr/>
          <p:nvPr/>
        </p:nvSpPr>
        <p:spPr>
          <a:xfrm>
            <a:off x="8213693" y="5536701"/>
            <a:ext cx="376971" cy="24819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0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Highlight the </a:t>
            </a:r>
            <a:r>
              <a:rPr lang="en-US" b="1" dirty="0" smtClean="0"/>
              <a:t>key points </a:t>
            </a:r>
            <a:r>
              <a:rPr lang="en-US" dirty="0" smtClean="0"/>
              <a:t>in the module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Give a brief summary of the </a:t>
            </a:r>
            <a:r>
              <a:rPr lang="en-US" b="1" dirty="0" smtClean="0"/>
              <a:t>main messages </a:t>
            </a:r>
            <a:r>
              <a:rPr lang="en-US" dirty="0" smtClean="0"/>
              <a:t>intended to be delivered in the module.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Do not add new information here.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19</a:t>
            </a:fld>
            <a:endParaRPr lang="en-US"/>
          </a:p>
        </p:txBody>
      </p:sp>
      <p:sp>
        <p:nvSpPr>
          <p:cNvPr id="8" name="Action Button: Back or Previous 7">
            <a:hlinkClick r:id="rId2" action="ppaction://hlinksldjump" highlightClick="1"/>
          </p:cNvPr>
          <p:cNvSpPr/>
          <p:nvPr/>
        </p:nvSpPr>
        <p:spPr>
          <a:xfrm>
            <a:off x="7680151" y="5329646"/>
            <a:ext cx="376971" cy="24819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0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AgriTeach</a:t>
            </a:r>
            <a:r>
              <a:rPr lang="en-US" b="1" dirty="0" smtClean="0"/>
              <a:t> Curriculum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15291"/>
            <a:ext cx="8596668" cy="45260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O3 </a:t>
            </a:r>
            <a:r>
              <a:rPr lang="en-US" b="1" dirty="0"/>
              <a:t>– </a:t>
            </a:r>
            <a:r>
              <a:rPr lang="en-US" dirty="0"/>
              <a:t>Syllabus and learning content for </a:t>
            </a:r>
            <a:r>
              <a:rPr lang="en-US" dirty="0" err="1"/>
              <a:t>AgriTeach</a:t>
            </a:r>
            <a:r>
              <a:rPr lang="en-US" dirty="0"/>
              <a:t> 4.0 </a:t>
            </a:r>
            <a:r>
              <a:rPr lang="en-US" b="1" dirty="0" smtClean="0"/>
              <a:t>- P4 </a:t>
            </a:r>
            <a:r>
              <a:rPr lang="en-US" b="1" dirty="0"/>
              <a:t>-</a:t>
            </a:r>
            <a:r>
              <a:rPr lang="en-US" b="1" dirty="0" smtClean="0"/>
              <a:t> AGFT  </a:t>
            </a:r>
            <a:r>
              <a:rPr lang="en-US" sz="3800" b="1" dirty="0"/>
              <a:t>⏳</a:t>
            </a:r>
            <a:r>
              <a:rPr lang="en-US" b="1" dirty="0" smtClean="0"/>
              <a:t> </a:t>
            </a:r>
            <a:r>
              <a:rPr lang="en-US" sz="2400" b="1" dirty="0" smtClean="0"/>
              <a:t>30 </a:t>
            </a:r>
            <a:r>
              <a:rPr lang="en-US" sz="2400" b="1" dirty="0"/>
              <a:t>July 2018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solidFill>
                  <a:schemeClr val="accent5"/>
                </a:solidFill>
              </a:rPr>
              <a:t>* </a:t>
            </a:r>
            <a:r>
              <a:rPr lang="en-US" b="1" dirty="0" smtClean="0"/>
              <a:t>O3-A1 </a:t>
            </a:r>
            <a:r>
              <a:rPr lang="en-US" dirty="0" smtClean="0"/>
              <a:t>Development </a:t>
            </a:r>
            <a:r>
              <a:rPr lang="en-US" dirty="0"/>
              <a:t>of the </a:t>
            </a:r>
            <a:r>
              <a:rPr lang="en-US" dirty="0" err="1"/>
              <a:t>AgriTeach</a:t>
            </a:r>
            <a:r>
              <a:rPr lang="en-US" dirty="0"/>
              <a:t> 4.0 module syllabi </a:t>
            </a:r>
            <a:r>
              <a:rPr lang="en-US" b="1" dirty="0"/>
              <a:t>- </a:t>
            </a:r>
            <a:r>
              <a:rPr lang="en-US" b="1" dirty="0" smtClean="0"/>
              <a:t>CAPDM</a:t>
            </a:r>
            <a:endParaRPr lang="en-US" dirty="0" smtClean="0">
              <a:solidFill>
                <a:schemeClr val="accent5"/>
              </a:solidFill>
            </a:endParaRPr>
          </a:p>
          <a:p>
            <a:r>
              <a:rPr lang="en-US" b="1" dirty="0"/>
              <a:t>O3-A2 </a:t>
            </a:r>
            <a:r>
              <a:rPr lang="en-US" b="1" dirty="0" smtClean="0"/>
              <a:t>Module 1</a:t>
            </a:r>
            <a:r>
              <a:rPr lang="en-US" dirty="0" smtClean="0"/>
              <a:t>: </a:t>
            </a:r>
            <a:r>
              <a:rPr lang="en-US" dirty="0"/>
              <a:t>Reinventing agricultural education </a:t>
            </a:r>
            <a:r>
              <a:rPr lang="en-US" b="1" dirty="0" smtClean="0"/>
              <a:t> </a:t>
            </a:r>
            <a:r>
              <a:rPr lang="en-US" b="1" dirty="0"/>
              <a:t>– ITS</a:t>
            </a:r>
            <a:r>
              <a:rPr lang="en-US" dirty="0" smtClean="0"/>
              <a:t> </a:t>
            </a:r>
            <a:r>
              <a:rPr lang="en-US" sz="1600" i="1" dirty="0"/>
              <a:t>Collaborators: CAPDM, GJMGSZI, GAK </a:t>
            </a:r>
          </a:p>
          <a:p>
            <a:pPr marL="400050" lvl="1" indent="0">
              <a:buNone/>
            </a:pPr>
            <a:endParaRPr lang="en-US" dirty="0" smtClean="0"/>
          </a:p>
          <a:p>
            <a:r>
              <a:rPr lang="en-US" b="1" dirty="0" smtClean="0"/>
              <a:t>O3-A3 </a:t>
            </a:r>
            <a:r>
              <a:rPr lang="en-US" b="1" dirty="0"/>
              <a:t>Module </a:t>
            </a:r>
            <a:r>
              <a:rPr lang="en-US" b="1" dirty="0" smtClean="0"/>
              <a:t>2</a:t>
            </a:r>
            <a:r>
              <a:rPr lang="en-US" dirty="0" smtClean="0"/>
              <a:t>: European </a:t>
            </a:r>
            <a:r>
              <a:rPr lang="en-US" dirty="0"/>
              <a:t>Strategies and initiatives of </a:t>
            </a:r>
            <a:r>
              <a:rPr lang="en-US" dirty="0" smtClean="0"/>
              <a:t>e-Agriculture </a:t>
            </a:r>
            <a:r>
              <a:rPr lang="en-US" b="1" dirty="0"/>
              <a:t>– GAK</a:t>
            </a:r>
            <a:r>
              <a:rPr lang="en-US" dirty="0" smtClean="0"/>
              <a:t> </a:t>
            </a:r>
            <a:r>
              <a:rPr lang="en-US" sz="1600" i="1" dirty="0"/>
              <a:t>Collaborators: AGFT, FACE, WRLS </a:t>
            </a:r>
          </a:p>
          <a:p>
            <a:pPr marL="2286000" lvl="5" indent="0">
              <a:buNone/>
            </a:pPr>
            <a:endParaRPr lang="en-US" dirty="0" smtClean="0"/>
          </a:p>
          <a:p>
            <a:r>
              <a:rPr lang="en-US" b="1" dirty="0" smtClean="0"/>
              <a:t>O3-A4 </a:t>
            </a:r>
            <a:r>
              <a:rPr lang="en-US" b="1" dirty="0"/>
              <a:t>Module </a:t>
            </a:r>
            <a:r>
              <a:rPr lang="en-US" b="1" dirty="0" smtClean="0"/>
              <a:t>3</a:t>
            </a:r>
            <a:r>
              <a:rPr lang="en-US" dirty="0" smtClean="0"/>
              <a:t>: Digital </a:t>
            </a:r>
            <a:r>
              <a:rPr lang="en-US" dirty="0"/>
              <a:t>systems of Agriculture 4.0 </a:t>
            </a:r>
            <a:r>
              <a:rPr lang="en-US" b="1" dirty="0"/>
              <a:t>– AGFT </a:t>
            </a:r>
            <a:r>
              <a:rPr lang="en-US" sz="1600" i="1" dirty="0" smtClean="0"/>
              <a:t>Collaborators</a:t>
            </a:r>
            <a:r>
              <a:rPr lang="en-US" sz="1600" i="1" dirty="0"/>
              <a:t>: GAK, FACE, WRLS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2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49977" y="5832040"/>
            <a:ext cx="2651760" cy="36933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US" dirty="0" smtClean="0"/>
              <a:t>COURSE DESCRIPTION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20320" y="5836577"/>
            <a:ext cx="2207623" cy="36933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US" dirty="0" smtClean="0"/>
              <a:t>MODULE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66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0854"/>
          </a:xfrm>
        </p:spPr>
        <p:txBody>
          <a:bodyPr/>
          <a:lstStyle/>
          <a:p>
            <a:r>
              <a:rPr lang="en-US" b="1" dirty="0" smtClean="0"/>
              <a:t>Test questions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10847"/>
            <a:ext cx="8596668" cy="4530516"/>
          </a:xfrm>
        </p:spPr>
        <p:txBody>
          <a:bodyPr/>
          <a:lstStyle/>
          <a:p>
            <a:r>
              <a:rPr lang="en-GB" dirty="0"/>
              <a:t>A </a:t>
            </a:r>
            <a:r>
              <a:rPr lang="en-GB" b="1" dirty="0"/>
              <a:t>total of </a:t>
            </a:r>
            <a:r>
              <a:rPr lang="en-GB" dirty="0"/>
              <a:t>approx. </a:t>
            </a:r>
            <a:r>
              <a:rPr lang="en-GB" b="1" dirty="0"/>
              <a:t>60</a:t>
            </a:r>
            <a:r>
              <a:rPr lang="en-GB" dirty="0"/>
              <a:t> questions </a:t>
            </a:r>
            <a:r>
              <a:rPr lang="en-GB" dirty="0" smtClean="0"/>
              <a:t>needed for </a:t>
            </a:r>
            <a:r>
              <a:rPr lang="en-GB" dirty="0"/>
              <a:t>the whole course. 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number of questions </a:t>
            </a:r>
            <a:r>
              <a:rPr lang="en-GB" dirty="0" smtClean="0"/>
              <a:t>per </a:t>
            </a:r>
            <a:r>
              <a:rPr lang="en-GB" dirty="0"/>
              <a:t>module </a:t>
            </a:r>
            <a:r>
              <a:rPr lang="en-GB" dirty="0" smtClean="0"/>
              <a:t>depends on the </a:t>
            </a:r>
            <a:r>
              <a:rPr lang="en-GB" b="1" dirty="0"/>
              <a:t>weight</a:t>
            </a:r>
            <a:r>
              <a:rPr lang="en-GB" dirty="0"/>
              <a:t> of the module in the course. </a:t>
            </a:r>
            <a:endParaRPr lang="en-GB" dirty="0" smtClean="0"/>
          </a:p>
          <a:p>
            <a:r>
              <a:rPr lang="en-GB" dirty="0" smtClean="0"/>
              <a:t>Recommended </a:t>
            </a:r>
            <a:r>
              <a:rPr lang="en-GB" dirty="0"/>
              <a:t>types of questions are </a:t>
            </a:r>
            <a:r>
              <a:rPr lang="en-GB" b="1" dirty="0"/>
              <a:t>multiple choice, true­­</a:t>
            </a:r>
            <a:r>
              <a:rPr lang="en-US" b="1" dirty="0"/>
              <a:t>/false, matching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149" y="3175926"/>
            <a:ext cx="5981700" cy="304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20</a:t>
            </a:fld>
            <a:endParaRPr lang="en-US"/>
          </a:p>
        </p:txBody>
      </p:sp>
      <p:sp>
        <p:nvSpPr>
          <p:cNvPr id="10" name="Action Button: Back or Previous 9">
            <a:hlinkClick r:id="rId4" action="ppaction://hlinksldjump" highlightClick="1"/>
          </p:cNvPr>
          <p:cNvSpPr/>
          <p:nvPr/>
        </p:nvSpPr>
        <p:spPr>
          <a:xfrm>
            <a:off x="7730785" y="5957659"/>
            <a:ext cx="376971" cy="24819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2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Materials and resources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5" y="1801354"/>
            <a:ext cx="8596668" cy="3880773"/>
          </a:xfrm>
        </p:spPr>
        <p:txBody>
          <a:bodyPr/>
          <a:lstStyle/>
          <a:p>
            <a:r>
              <a:rPr lang="en-US" dirty="0" smtClean="0"/>
              <a:t>Templates</a:t>
            </a:r>
          </a:p>
          <a:p>
            <a:endParaRPr lang="en-US" dirty="0" smtClean="0"/>
          </a:p>
          <a:p>
            <a:r>
              <a:rPr lang="en-US" dirty="0" smtClean="0"/>
              <a:t>Guides</a:t>
            </a:r>
          </a:p>
          <a:p>
            <a:endParaRPr lang="en-US" dirty="0" smtClean="0"/>
          </a:p>
          <a:p>
            <a:r>
              <a:rPr lang="en-US" dirty="0" smtClean="0"/>
              <a:t>References</a:t>
            </a:r>
          </a:p>
          <a:p>
            <a:endParaRPr lang="en-US" dirty="0"/>
          </a:p>
          <a:p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21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846" y="1801354"/>
            <a:ext cx="4114800" cy="18669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533" y="4202411"/>
            <a:ext cx="62738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81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Documents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Curriculum template  </a:t>
            </a:r>
          </a:p>
          <a:p>
            <a:endParaRPr lang="en-US" dirty="0" smtClean="0"/>
          </a:p>
          <a:p>
            <a:r>
              <a:rPr lang="en-US" dirty="0" smtClean="0"/>
              <a:t>Module structure example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22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5" y="1447016"/>
            <a:ext cx="4525917" cy="226678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1386" y="1563875"/>
            <a:ext cx="2616200" cy="4038600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>
          <a:xfrm>
            <a:off x="2233749" y="1563875"/>
            <a:ext cx="1436914" cy="1192388"/>
          </a:xfrm>
          <a:prstGeom prst="ellipse">
            <a:avLst/>
          </a:prstGeom>
          <a:solidFill>
            <a:schemeClr val="accent1">
              <a:alpha val="32000"/>
            </a:schemeClr>
          </a:solidFill>
          <a:effectLst>
            <a:outerShdw blurRad="50800" dist="50800" dir="5400000" algn="ctr" rotWithShape="0">
              <a:srgbClr val="000000">
                <a:alpha val="4000"/>
              </a:srgbClr>
            </a:outerShdw>
            <a:reflection stA="3000" endPos="65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444969" y="4532811"/>
            <a:ext cx="2145695" cy="744583"/>
          </a:xfrm>
          <a:prstGeom prst="ellipse">
            <a:avLst/>
          </a:prstGeom>
          <a:solidFill>
            <a:schemeClr val="accent1">
              <a:alpha val="32000"/>
            </a:schemeClr>
          </a:solidFill>
          <a:effectLst>
            <a:outerShdw blurRad="50800" dist="50800" dir="5400000" algn="ctr" rotWithShape="0">
              <a:srgbClr val="000000">
                <a:alpha val="4000"/>
              </a:srgbClr>
            </a:outerShdw>
            <a:reflection stA="3000" endPos="65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20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Timing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O3 – </a:t>
            </a:r>
            <a:r>
              <a:rPr lang="en-US" dirty="0"/>
              <a:t>Syllabus and learning content for </a:t>
            </a:r>
            <a:r>
              <a:rPr lang="en-US" dirty="0" err="1"/>
              <a:t>AgriTeach</a:t>
            </a:r>
            <a:r>
              <a:rPr lang="en-US" dirty="0"/>
              <a:t> 4.0 </a:t>
            </a:r>
            <a:r>
              <a:rPr lang="en-US" b="1" dirty="0"/>
              <a:t>- P4 - AGFT  </a:t>
            </a:r>
            <a:r>
              <a:rPr lang="en-US" sz="3800" b="1" dirty="0"/>
              <a:t>⏳</a:t>
            </a:r>
            <a:r>
              <a:rPr lang="en-US" b="1" dirty="0"/>
              <a:t> 30 July 2018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23</a:t>
            </a:fld>
            <a:endParaRPr lang="en-US"/>
          </a:p>
        </p:txBody>
      </p:sp>
      <p:sp>
        <p:nvSpPr>
          <p:cNvPr id="7" name="Oval Callout 6"/>
          <p:cNvSpPr/>
          <p:nvPr/>
        </p:nvSpPr>
        <p:spPr>
          <a:xfrm>
            <a:off x="2939143" y="3842266"/>
            <a:ext cx="3644537" cy="1005840"/>
          </a:xfrm>
          <a:prstGeom prst="wedgeEllipseCallout">
            <a:avLst>
              <a:gd name="adj1" fmla="val -25493"/>
              <a:gd name="adj2" fmla="val 949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Any questions?  </a:t>
            </a:r>
          </a:p>
        </p:txBody>
      </p:sp>
    </p:spTree>
    <p:extLst>
      <p:ext uri="{BB962C8B-B14F-4D97-AF65-F5344CB8AC3E}">
        <p14:creationId xmlns:p14="http://schemas.microsoft.com/office/powerpoint/2010/main" val="121717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8786" y="2381702"/>
            <a:ext cx="7766936" cy="221539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Thank you for your attention.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109" y="175080"/>
            <a:ext cx="3731741" cy="901246"/>
          </a:xfrm>
          <a:prstGeom prst="rect">
            <a:avLst/>
          </a:prstGeom>
        </p:spPr>
      </p:pic>
      <p:pic>
        <p:nvPicPr>
          <p:cNvPr id="9" name="itstudy-uj2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47135" y="5872064"/>
            <a:ext cx="2001794" cy="7883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Course description 1.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10847"/>
            <a:ext cx="8596668" cy="4530516"/>
          </a:xfrm>
        </p:spPr>
        <p:txBody>
          <a:bodyPr>
            <a:normAutofit/>
          </a:bodyPr>
          <a:lstStyle/>
          <a:p>
            <a:r>
              <a:rPr lang="en-US" b="1" dirty="0" smtClean="0"/>
              <a:t>Introduction</a:t>
            </a:r>
          </a:p>
          <a:p>
            <a:pPr marL="457200" lvl="1" indent="0">
              <a:buNone/>
            </a:pPr>
            <a:r>
              <a:rPr lang="en-US" dirty="0" smtClean="0"/>
              <a:t>	Background, abstract </a:t>
            </a:r>
            <a:r>
              <a:rPr lang="en-US" dirty="0"/>
              <a:t>of project </a:t>
            </a:r>
            <a:r>
              <a:rPr lang="en-US" dirty="0" smtClean="0"/>
              <a:t>description</a:t>
            </a:r>
          </a:p>
          <a:p>
            <a:pPr marL="457200" lvl="1" indent="0">
              <a:buNone/>
            </a:pPr>
            <a:r>
              <a:rPr lang="en-GB" sz="1800" i="1" dirty="0" smtClean="0">
                <a:solidFill>
                  <a:schemeClr val="accent1">
                    <a:lumMod val="75000"/>
                  </a:schemeClr>
                </a:solidFill>
              </a:rPr>
              <a:t>	Agriculture </a:t>
            </a:r>
            <a:r>
              <a:rPr lang="en-GB" sz="1800" i="1" dirty="0">
                <a:solidFill>
                  <a:schemeClr val="accent1">
                    <a:lumMod val="75000"/>
                  </a:schemeClr>
                </a:solidFill>
              </a:rPr>
              <a:t>is changing fundamentally during the last 15 years, it is increasingly </a:t>
            </a:r>
            <a:r>
              <a:rPr lang="en-GB" sz="1800" i="1" dirty="0" smtClean="0">
                <a:solidFill>
                  <a:schemeClr val="accent1">
                    <a:lumMod val="75000"/>
                  </a:schemeClr>
                </a:solidFill>
              </a:rPr>
              <a:t>	becoming </a:t>
            </a:r>
            <a:r>
              <a:rPr lang="en-GB" sz="1800" i="1" dirty="0">
                <a:solidFill>
                  <a:schemeClr val="accent1">
                    <a:lumMod val="75000"/>
                  </a:schemeClr>
                </a:solidFill>
              </a:rPr>
              <a:t>a knowledge-intensive field of the global economy of the 21</a:t>
            </a:r>
            <a:r>
              <a:rPr lang="en-GB" sz="1800" i="1" baseline="30000" dirty="0">
                <a:solidFill>
                  <a:schemeClr val="accent1">
                    <a:lumMod val="75000"/>
                  </a:schemeClr>
                </a:solidFill>
              </a:rPr>
              <a:t>st</a:t>
            </a:r>
            <a:r>
              <a:rPr lang="en-GB" sz="1800" i="1" dirty="0">
                <a:solidFill>
                  <a:schemeClr val="accent1">
                    <a:lumMod val="75000"/>
                  </a:schemeClr>
                </a:solidFill>
              </a:rPr>
              <a:t> century. </a:t>
            </a:r>
            <a:r>
              <a:rPr lang="en-GB" sz="1800" i="1" dirty="0" smtClean="0">
                <a:solidFill>
                  <a:schemeClr val="accent1">
                    <a:lumMod val="75000"/>
                  </a:schemeClr>
                </a:solidFill>
              </a:rPr>
              <a:t>	New </a:t>
            </a:r>
            <a:r>
              <a:rPr lang="en-GB" sz="1800" i="1" dirty="0">
                <a:solidFill>
                  <a:schemeClr val="accent1">
                    <a:lumMod val="75000"/>
                  </a:schemeClr>
                </a:solidFill>
              </a:rPr>
              <a:t>phenomenon like smart farming, e-agriculture and Farming 4.0 indicate </a:t>
            </a:r>
            <a:r>
              <a:rPr lang="en-GB" sz="1800" i="1" dirty="0" smtClean="0">
                <a:solidFill>
                  <a:schemeClr val="accent1">
                    <a:lumMod val="75000"/>
                  </a:schemeClr>
                </a:solidFill>
              </a:rPr>
              <a:t>	that </a:t>
            </a:r>
            <a:r>
              <a:rPr lang="en-GB" sz="1800" i="1" dirty="0">
                <a:solidFill>
                  <a:schemeClr val="accent1">
                    <a:lumMod val="75000"/>
                  </a:schemeClr>
                </a:solidFill>
              </a:rPr>
              <a:t>cutting-edge technology, mobiles, smart devices, sensors and knowledge </a:t>
            </a:r>
            <a:r>
              <a:rPr lang="en-GB" sz="1800" i="1" dirty="0" smtClean="0">
                <a:solidFill>
                  <a:schemeClr val="accent1">
                    <a:lumMod val="75000"/>
                  </a:schemeClr>
                </a:solidFill>
              </a:rPr>
              <a:t>	networks </a:t>
            </a:r>
            <a:r>
              <a:rPr lang="en-GB" sz="1800" i="1" dirty="0">
                <a:solidFill>
                  <a:schemeClr val="accent1">
                    <a:lumMod val="75000"/>
                  </a:schemeClr>
                </a:solidFill>
              </a:rPr>
              <a:t>are more and more widely used for improving the productivity of the </a:t>
            </a:r>
            <a:r>
              <a:rPr lang="en-GB" sz="1800" i="1" dirty="0" smtClean="0">
                <a:solidFill>
                  <a:schemeClr val="accent1">
                    <a:lumMod val="75000"/>
                  </a:schemeClr>
                </a:solidFill>
              </a:rPr>
              <a:t>	agricultural </a:t>
            </a:r>
            <a:r>
              <a:rPr lang="en-GB" sz="1800" i="1" dirty="0">
                <a:solidFill>
                  <a:schemeClr val="accent1">
                    <a:lumMod val="75000"/>
                  </a:schemeClr>
                </a:solidFill>
              </a:rPr>
              <a:t>enterprises. </a:t>
            </a:r>
            <a:endParaRPr lang="en-US" sz="1800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dirty="0" smtClean="0"/>
              <a:t>Aim of the course </a:t>
            </a:r>
          </a:p>
          <a:p>
            <a:pPr marL="457200" lvl="1" indent="0">
              <a:buNone/>
            </a:pPr>
            <a:r>
              <a:rPr lang="en-GB" sz="1800" i="1" dirty="0" smtClean="0">
                <a:solidFill>
                  <a:schemeClr val="accent1">
                    <a:lumMod val="75000"/>
                  </a:schemeClr>
                </a:solidFill>
              </a:rPr>
              <a:t>	The </a:t>
            </a:r>
            <a:r>
              <a:rPr lang="en-GB" sz="1800" i="1" dirty="0">
                <a:solidFill>
                  <a:schemeClr val="accent1">
                    <a:lumMod val="75000"/>
                  </a:schemeClr>
                </a:solidFill>
              </a:rPr>
              <a:t>course is aimed at transferring knowledge of </a:t>
            </a:r>
            <a:r>
              <a:rPr lang="is-IS" sz="1800" i="1" dirty="0">
                <a:solidFill>
                  <a:schemeClr val="accent1">
                    <a:lumMod val="75000"/>
                  </a:schemeClr>
                </a:solidFill>
              </a:rPr>
              <a:t>…. </a:t>
            </a:r>
            <a:r>
              <a:rPr lang="en-US" sz="1800" i="1" dirty="0">
                <a:solidFill>
                  <a:schemeClr val="accent1">
                    <a:lumMod val="75000"/>
                  </a:schemeClr>
                </a:solidFill>
              </a:rPr>
              <a:t>and u</a:t>
            </a:r>
            <a:r>
              <a:rPr lang="is-IS" sz="1800" i="1" dirty="0">
                <a:solidFill>
                  <a:schemeClr val="accent1">
                    <a:lumMod val="75000"/>
                  </a:schemeClr>
                </a:solidFill>
              </a:rPr>
              <a:t>pgrading practical </a:t>
            </a:r>
            <a:r>
              <a:rPr lang="is-IS" sz="1800" i="1" dirty="0" smtClean="0">
                <a:solidFill>
                  <a:schemeClr val="accent1">
                    <a:lumMod val="75000"/>
                  </a:schemeClr>
                </a:solidFill>
              </a:rPr>
              <a:t>	skills </a:t>
            </a:r>
            <a:r>
              <a:rPr lang="is-IS" sz="1800" i="1" dirty="0">
                <a:solidFill>
                  <a:schemeClr val="accent1">
                    <a:lumMod val="75000"/>
                  </a:schemeClr>
                </a:solidFill>
              </a:rPr>
              <a:t>for ......</a:t>
            </a:r>
            <a:endParaRPr lang="en-US" sz="1800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dirty="0" smtClean="0"/>
              <a:t>Level of award</a:t>
            </a:r>
          </a:p>
          <a:p>
            <a:pPr marL="457200" lvl="1" indent="0">
              <a:buNone/>
            </a:pPr>
            <a:r>
              <a:rPr lang="en-US" sz="1800" i="1" dirty="0" smtClean="0">
                <a:solidFill>
                  <a:schemeClr val="accent1">
                    <a:lumMod val="75000"/>
                  </a:schemeClr>
                </a:solidFill>
              </a:rPr>
              <a:t>	EQF </a:t>
            </a:r>
            <a:r>
              <a:rPr lang="en-US" sz="1800" i="1" dirty="0">
                <a:solidFill>
                  <a:schemeClr val="accent1">
                    <a:lumMod val="75000"/>
                  </a:schemeClr>
                </a:solidFill>
              </a:rPr>
              <a:t>level </a:t>
            </a:r>
            <a:r>
              <a:rPr lang="is-IS" sz="1800" i="1" dirty="0">
                <a:solidFill>
                  <a:schemeClr val="accent1">
                    <a:lumMod val="75000"/>
                  </a:schemeClr>
                </a:solidFill>
              </a:rPr>
              <a:t>… and corresponding national qualifications framework</a:t>
            </a:r>
            <a:endParaRPr lang="en-US" sz="18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1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Course description 2.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5" y="1645920"/>
            <a:ext cx="8596668" cy="4395443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Credit</a:t>
            </a:r>
          </a:p>
          <a:p>
            <a:pPr marL="400050" lvl="1" indent="0">
              <a:buNone/>
            </a:pPr>
            <a:r>
              <a:rPr lang="en-US" dirty="0" smtClean="0"/>
              <a:t>		State </a:t>
            </a:r>
            <a:r>
              <a:rPr lang="en-US" dirty="0"/>
              <a:t>the number of credits the course will deliver. E.g. in the HU system 1 credit corresponds to 1 hour of study</a:t>
            </a:r>
          </a:p>
          <a:p>
            <a:endParaRPr lang="en-US" dirty="0" smtClean="0"/>
          </a:p>
          <a:p>
            <a:r>
              <a:rPr lang="en-US" b="1" dirty="0" smtClean="0"/>
              <a:t>Certificate</a:t>
            </a:r>
          </a:p>
          <a:p>
            <a:pPr marL="400050" lvl="1" indent="0">
              <a:buNone/>
            </a:pPr>
            <a:r>
              <a:rPr lang="en-US" dirty="0" smtClean="0"/>
              <a:t>		Specify </a:t>
            </a:r>
            <a:r>
              <a:rPr lang="en-US" dirty="0"/>
              <a:t>the type of certificate awarded after successful completion of the course</a:t>
            </a:r>
          </a:p>
          <a:p>
            <a:endParaRPr lang="en-US" dirty="0" smtClean="0"/>
          </a:p>
          <a:p>
            <a:r>
              <a:rPr lang="en-US" b="1" dirty="0" smtClean="0"/>
              <a:t>Target group</a:t>
            </a:r>
          </a:p>
          <a:p>
            <a:pPr marL="400050" lvl="1" indent="0">
              <a:buNone/>
            </a:pP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		Agricultural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VET teachers</a:t>
            </a:r>
          </a:p>
          <a:p>
            <a:endParaRPr lang="en-US" dirty="0" smtClean="0"/>
          </a:p>
          <a:p>
            <a:r>
              <a:rPr lang="en-US" b="1" dirty="0" smtClean="0"/>
              <a:t>Entry </a:t>
            </a:r>
            <a:r>
              <a:rPr lang="en-US" b="1" dirty="0"/>
              <a:t>pre-requisites</a:t>
            </a:r>
          </a:p>
          <a:p>
            <a:pPr marL="400050" lvl="1" indent="0">
              <a:buNone/>
            </a:pPr>
            <a:r>
              <a:rPr lang="en-US" dirty="0" smtClean="0"/>
              <a:t>		State </a:t>
            </a:r>
            <a:r>
              <a:rPr lang="en-US" dirty="0"/>
              <a:t>if previous knowledge or experience needed before enrolling to the course.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8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Course description 3.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5" y="1533573"/>
            <a:ext cx="8596668" cy="4410027"/>
          </a:xfrm>
        </p:spPr>
        <p:txBody>
          <a:bodyPr>
            <a:normAutofit/>
          </a:bodyPr>
          <a:lstStyle/>
          <a:p>
            <a:r>
              <a:rPr lang="en-US" b="1" dirty="0" smtClean="0"/>
              <a:t>Duration</a:t>
            </a:r>
          </a:p>
          <a:p>
            <a:pPr marL="457200" lvl="1" indent="0">
              <a:buNone/>
            </a:pPr>
            <a:r>
              <a:rPr lang="en-US" dirty="0" smtClean="0"/>
              <a:t>	Recommended timing only.  Actual duration depends on participants’ previous knowledge.</a:t>
            </a:r>
          </a:p>
          <a:p>
            <a:r>
              <a:rPr lang="en-US" b="1" dirty="0" smtClean="0"/>
              <a:t>Training methodology</a:t>
            </a:r>
          </a:p>
          <a:p>
            <a:pPr marL="457200" lvl="1" indent="0">
              <a:buNone/>
            </a:pPr>
            <a:r>
              <a:rPr lang="en-GB" dirty="0" smtClean="0"/>
              <a:t>	Specify </a:t>
            </a:r>
            <a:r>
              <a:rPr lang="en-GB" dirty="0"/>
              <a:t>methodology applied in the course.</a:t>
            </a:r>
          </a:p>
          <a:p>
            <a:pPr marL="457200" lvl="1" indent="0">
              <a:buNone/>
            </a:pPr>
            <a:r>
              <a:rPr lang="en-GB" i="1" dirty="0" smtClean="0">
                <a:solidFill>
                  <a:schemeClr val="accent1">
                    <a:lumMod val="75000"/>
                  </a:schemeClr>
                </a:solidFill>
              </a:rPr>
              <a:t>	Networked 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</a:rPr>
              <a:t>learning methodology integrated with </a:t>
            </a:r>
            <a:r>
              <a:rPr lang="en-GB" i="1" dirty="0" smtClean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</a:rPr>
              <a:t>Flipped </a:t>
            </a:r>
            <a:r>
              <a:rPr lang="en-GB" i="1" dirty="0" smtClean="0">
                <a:solidFill>
                  <a:schemeClr val="accent1">
                    <a:lumMod val="75000"/>
                  </a:schemeClr>
                </a:solidFill>
              </a:rPr>
              <a:t>Classroom 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</a:rPr>
              <a:t>(FC) model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dirty="0" smtClean="0"/>
              <a:t>Course modules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	Module 1: Reinventing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agricultural education 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	Module 2: European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Strategies and initiatives of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e-Agriculture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	Module 3: Digital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systems of Agriculture 4.0 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0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Course description 4.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98172"/>
            <a:ext cx="8740985" cy="4343192"/>
          </a:xfrm>
        </p:spPr>
        <p:txBody>
          <a:bodyPr/>
          <a:lstStyle/>
          <a:p>
            <a:r>
              <a:rPr lang="en-US" b="1" dirty="0" smtClean="0"/>
              <a:t>Assignments</a:t>
            </a:r>
          </a:p>
          <a:p>
            <a:pPr marL="400050" lvl="1" indent="0">
              <a:buNone/>
            </a:pPr>
            <a:r>
              <a:rPr lang="en-US" dirty="0" smtClean="0"/>
              <a:t>		Tasks that participants are expected to perform.</a:t>
            </a:r>
          </a:p>
          <a:p>
            <a:pPr marL="400050" lvl="1" indent="0">
              <a:buNone/>
            </a:pPr>
            <a:r>
              <a:rPr lang="en-US" dirty="0" smtClean="0"/>
              <a:t>		Assessment of performance level is based on these </a:t>
            </a:r>
            <a:r>
              <a:rPr lang="en-US" dirty="0" err="1" smtClean="0"/>
              <a:t>assigments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	1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. Activity in 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online collaboration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and in the 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discussion F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orum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s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related to the modules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	2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. One 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credited A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ssignment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for each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module</a:t>
            </a:r>
          </a:p>
          <a:p>
            <a:pPr marL="0" indent="0">
              <a:buNone/>
            </a:pP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	3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Online Test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- after completing the three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modules</a:t>
            </a: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98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Course description 4.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5" y="1685110"/>
            <a:ext cx="8596668" cy="4356254"/>
          </a:xfrm>
        </p:spPr>
        <p:txBody>
          <a:bodyPr/>
          <a:lstStyle/>
          <a:p>
            <a:r>
              <a:rPr lang="en-US" b="1" dirty="0" smtClean="0"/>
              <a:t>Assessment methods</a:t>
            </a:r>
          </a:p>
          <a:p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Depending </a:t>
            </a:r>
            <a:r>
              <a:rPr lang="en-US" dirty="0"/>
              <a:t>on the instructor of the course 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(a) The activities and the result of the online test will be evaluated by the tutor and/or</a:t>
            </a:r>
          </a:p>
          <a:p>
            <a:pPr marL="0" indent="0">
              <a:buNone/>
            </a:pPr>
            <a:r>
              <a:rPr lang="en-US" dirty="0"/>
              <a:t>(b) based on the automatic evaluation of exam test by the Moodle system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Pass Grade: 75%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Module structure</a:t>
            </a:r>
            <a:endParaRPr lang="en-US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3749475"/>
              </p:ext>
            </p:extLst>
          </p:nvPr>
        </p:nvGraphicFramePr>
        <p:xfrm>
          <a:off x="677863" y="1502230"/>
          <a:ext cx="8596312" cy="4539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29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Parts of a module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5" y="1737360"/>
            <a:ext cx="8596668" cy="4304003"/>
          </a:xfrm>
        </p:spPr>
        <p:txBody>
          <a:bodyPr numCol="2"/>
          <a:lstStyle/>
          <a:p>
            <a:r>
              <a:rPr lang="en-US" dirty="0" smtClean="0"/>
              <a:t>Description, weight</a:t>
            </a:r>
          </a:p>
          <a:p>
            <a:r>
              <a:rPr lang="en-US" dirty="0" smtClean="0"/>
              <a:t>Content </a:t>
            </a:r>
          </a:p>
          <a:p>
            <a:r>
              <a:rPr lang="en-US" dirty="0" smtClean="0"/>
              <a:t>Learning outcomes </a:t>
            </a:r>
          </a:p>
          <a:p>
            <a:r>
              <a:rPr lang="en-US" dirty="0" smtClean="0"/>
              <a:t>Learning instructions</a:t>
            </a:r>
          </a:p>
          <a:p>
            <a:r>
              <a:rPr lang="en-US" dirty="0" smtClean="0"/>
              <a:t>Assignments and performance criteria</a:t>
            </a:r>
          </a:p>
          <a:p>
            <a:r>
              <a:rPr lang="en-US" dirty="0" smtClean="0"/>
              <a:t>Forum discussion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Test questions</a:t>
            </a:r>
          </a:p>
          <a:p>
            <a:r>
              <a:rPr lang="en-US" dirty="0" smtClean="0"/>
              <a:t>Materials and resources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B845-2558-0F4D-AEB6-C1B46B03C5E3}" type="slidenum">
              <a:rPr lang="en-US" smtClean="0"/>
              <a:t>9</a:t>
            </a:fld>
            <a:endParaRPr lang="en-US"/>
          </a:p>
        </p:txBody>
      </p:sp>
      <p:sp>
        <p:nvSpPr>
          <p:cNvPr id="6" name="Action Button: Forward or Next 5">
            <a:hlinkClick r:id="rId3" action="ppaction://hlinksldjump" highlightClick="1"/>
          </p:cNvPr>
          <p:cNvSpPr/>
          <p:nvPr/>
        </p:nvSpPr>
        <p:spPr>
          <a:xfrm>
            <a:off x="3056709" y="2664823"/>
            <a:ext cx="431074" cy="14369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Forward or Next 6">
            <a:hlinkClick r:id="rId4" action="ppaction://hlinksldjump" highlightClick="1"/>
          </p:cNvPr>
          <p:cNvSpPr/>
          <p:nvPr/>
        </p:nvSpPr>
        <p:spPr>
          <a:xfrm>
            <a:off x="3219995" y="3058160"/>
            <a:ext cx="431074" cy="14369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Forward or Next 7">
            <a:hlinkClick r:id="rId5" action="ppaction://hlinksldjump" highlightClick="1"/>
          </p:cNvPr>
          <p:cNvSpPr/>
          <p:nvPr/>
        </p:nvSpPr>
        <p:spPr>
          <a:xfrm>
            <a:off x="4760132" y="3457303"/>
            <a:ext cx="431074" cy="14369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Forward or Next 8">
            <a:hlinkClick r:id="rId6" action="ppaction://hlinksldjump" highlightClick="1"/>
          </p:cNvPr>
          <p:cNvSpPr/>
          <p:nvPr/>
        </p:nvSpPr>
        <p:spPr>
          <a:xfrm>
            <a:off x="2841172" y="3864428"/>
            <a:ext cx="431074" cy="14369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Forward or Next 9">
            <a:hlinkClick r:id="" action="ppaction://hlinkshowjump?jump=nextslide" highlightClick="1"/>
          </p:cNvPr>
          <p:cNvSpPr/>
          <p:nvPr/>
        </p:nvSpPr>
        <p:spPr>
          <a:xfrm>
            <a:off x="3061961" y="1858555"/>
            <a:ext cx="431074" cy="14369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ction Button: Forward or Next 10">
            <a:hlinkClick r:id="rId7" action="ppaction://hlinksldjump" highlightClick="1"/>
          </p:cNvPr>
          <p:cNvSpPr/>
          <p:nvPr/>
        </p:nvSpPr>
        <p:spPr>
          <a:xfrm>
            <a:off x="2158205" y="2262777"/>
            <a:ext cx="431074" cy="14369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ction Button: Forward or Next 11">
            <a:hlinkClick r:id="rId8" action="ppaction://hlinksldjump" highlightClick="1"/>
          </p:cNvPr>
          <p:cNvSpPr/>
          <p:nvPr/>
        </p:nvSpPr>
        <p:spPr>
          <a:xfrm>
            <a:off x="2385907" y="4278447"/>
            <a:ext cx="431074" cy="14369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ction Button: Forward or Next 12">
            <a:hlinkClick r:id="rId9" action="ppaction://hlinksldjump" highlightClick="1"/>
          </p:cNvPr>
          <p:cNvSpPr/>
          <p:nvPr/>
        </p:nvSpPr>
        <p:spPr>
          <a:xfrm>
            <a:off x="2625635" y="4670696"/>
            <a:ext cx="431074" cy="14369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ction Button: Forward or Next 13">
            <a:hlinkClick r:id="rId10" action="ppaction://hlinksldjump" highlightClick="1"/>
          </p:cNvPr>
          <p:cNvSpPr/>
          <p:nvPr/>
        </p:nvSpPr>
        <p:spPr>
          <a:xfrm>
            <a:off x="3519160" y="5068389"/>
            <a:ext cx="431074" cy="14369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6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592</TotalTime>
  <Words>612</Words>
  <Application>Microsoft Macintosh PowerPoint</Application>
  <PresentationFormat>Widescreen</PresentationFormat>
  <Paragraphs>239</Paragraphs>
  <Slides>24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Calibri</vt:lpstr>
      <vt:lpstr>Calibri Light</vt:lpstr>
      <vt:lpstr>Wingdings</vt:lpstr>
      <vt:lpstr>Wingdings 3</vt:lpstr>
      <vt:lpstr>Arial</vt:lpstr>
      <vt:lpstr>Facet</vt:lpstr>
      <vt:lpstr>Structure of learning content for AgriTeach 4.0  </vt:lpstr>
      <vt:lpstr>AgriTeach Curriculum</vt:lpstr>
      <vt:lpstr>Course description 1.</vt:lpstr>
      <vt:lpstr>Course description 2.</vt:lpstr>
      <vt:lpstr>Course description 3.</vt:lpstr>
      <vt:lpstr>Course description 4.</vt:lpstr>
      <vt:lpstr>Course description 4.</vt:lpstr>
      <vt:lpstr>Module structure</vt:lpstr>
      <vt:lpstr>Parts of a module</vt:lpstr>
      <vt:lpstr>Module description, weight</vt:lpstr>
      <vt:lpstr>Content - Topics</vt:lpstr>
      <vt:lpstr>Content - Digital learning objects</vt:lpstr>
      <vt:lpstr>Content – the look</vt:lpstr>
      <vt:lpstr>Learning outcomes</vt:lpstr>
      <vt:lpstr>Learning instructions</vt:lpstr>
      <vt:lpstr>Assignments and performance criteria</vt:lpstr>
      <vt:lpstr>Example for a credited assignment</vt:lpstr>
      <vt:lpstr>Forum discussion</vt:lpstr>
      <vt:lpstr>Conclusion</vt:lpstr>
      <vt:lpstr>Test questions</vt:lpstr>
      <vt:lpstr>Materials and resources</vt:lpstr>
      <vt:lpstr>Documents</vt:lpstr>
      <vt:lpstr>Timing</vt:lpstr>
      <vt:lpstr>Thank you for your attention. </vt:lpstr>
    </vt:vector>
  </TitlesOfParts>
  <Company/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O3 – Syllabus and learning content for AgriTeach 4.0  </dc:title>
  <dc:creator>Zsolt Lengyel</dc:creator>
  <cp:lastModifiedBy>Zsolt Lengyel</cp:lastModifiedBy>
  <cp:revision>54</cp:revision>
  <dcterms:created xsi:type="dcterms:W3CDTF">2017-09-06T07:55:28Z</dcterms:created>
  <dcterms:modified xsi:type="dcterms:W3CDTF">2017-09-11T06:10:07Z</dcterms:modified>
</cp:coreProperties>
</file>