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8" r:id="rId3"/>
    <p:sldId id="280" r:id="rId4"/>
    <p:sldId id="279" r:id="rId5"/>
    <p:sldId id="281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93D"/>
    <a:srgbClr val="385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18" autoAdjust="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15DE-89E3-48E8-BA5D-89F167B95B9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452A-3926-449E-83F6-EBDC7D28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1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17AE7-7F71-4AFC-AF83-E0DC73C0BA2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7999-3E7F-4E94-A27C-DF1B647A8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999-3E7F-4E94-A27C-DF1B647A8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1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999-3E7F-4E94-A27C-DF1B647A8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7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999-3E7F-4E94-A27C-DF1B647A8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999-3E7F-4E94-A27C-DF1B647A8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999-3E7F-4E94-A27C-DF1B647A8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77999-3E7F-4E94-A27C-DF1B647A8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5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132"/>
            <a:ext cx="4114800" cy="22934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132"/>
            <a:ext cx="2743200" cy="229343"/>
          </a:xfrm>
        </p:spPr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966339" y="6462345"/>
            <a:ext cx="10225661" cy="392475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465524"/>
            <a:ext cx="1868993" cy="392475"/>
          </a:xfrm>
          <a:prstGeom prst="rect">
            <a:avLst/>
          </a:prstGeom>
          <a:solidFill>
            <a:srgbClr val="38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9600" y="64947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2017</a:t>
            </a:r>
          </a:p>
          <a:p>
            <a:endParaRPr lang="en-US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66339" y="6497277"/>
            <a:ext cx="1006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Kick-off meeting </a:t>
            </a:r>
            <a:r>
              <a:rPr lang="en-US" sz="1400" dirty="0" err="1">
                <a:solidFill>
                  <a:schemeClr val="bg1"/>
                </a:solidFill>
                <a:latin typeface="Lato Light" panose="020F0302020204030203" pitchFamily="34" charset="0"/>
              </a:rPr>
              <a:t>AgriTeach</a:t>
            </a:r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29596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DDD98-169B-4AC5-84BE-D1F381FF97CE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24AA3A-C2D6-4AA8-8D42-C25012F3EBB7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>
            <a:lvl1pPr>
              <a:defRPr>
                <a:solidFill>
                  <a:srgbClr val="96C93D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31461"/>
            <a:ext cx="12192000" cy="0"/>
          </a:xfrm>
          <a:prstGeom prst="line">
            <a:avLst/>
          </a:prstGeom>
          <a:ln w="19050">
            <a:solidFill>
              <a:srgbClr val="96C93D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73D9BCF-B1C0-4D52-8CE6-64BC879B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132"/>
            <a:ext cx="2743200" cy="229343"/>
          </a:xfrm>
          <a:prstGeom prst="rect">
            <a:avLst/>
          </a:prstGeom>
        </p:spPr>
        <p:txBody>
          <a:bodyPr/>
          <a:lstStyle/>
          <a:p>
            <a:fld id="{6A4FFA41-1DB2-4608-9A1E-368883492C73}" type="datetime1">
              <a:rPr lang="en-US" smtClean="0"/>
              <a:t>9/11/2017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AB82AB5-4C2D-444C-80F1-389AF62F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132"/>
            <a:ext cx="4114800" cy="22934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FCE8037-10C6-4881-A853-70BAFB76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132"/>
            <a:ext cx="2743200" cy="229343"/>
          </a:xfrm>
        </p:spPr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3A993-458E-4057-ADC4-424B48A3D1AA}"/>
              </a:ext>
            </a:extLst>
          </p:cNvPr>
          <p:cNvSpPr/>
          <p:nvPr userDrawn="1"/>
        </p:nvSpPr>
        <p:spPr>
          <a:xfrm>
            <a:off x="1966339" y="6462345"/>
            <a:ext cx="10225661" cy="392475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855D01-C670-4E7D-8082-E5BF7DC608BD}"/>
              </a:ext>
            </a:extLst>
          </p:cNvPr>
          <p:cNvSpPr/>
          <p:nvPr userDrawn="1"/>
        </p:nvSpPr>
        <p:spPr>
          <a:xfrm>
            <a:off x="0" y="6465524"/>
            <a:ext cx="1868993" cy="392475"/>
          </a:xfrm>
          <a:prstGeom prst="rect">
            <a:avLst/>
          </a:prstGeom>
          <a:solidFill>
            <a:srgbClr val="38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89D993-CE55-450B-989E-5C02874087BA}"/>
              </a:ext>
            </a:extLst>
          </p:cNvPr>
          <p:cNvSpPr txBox="1"/>
          <p:nvPr userDrawn="1"/>
        </p:nvSpPr>
        <p:spPr>
          <a:xfrm>
            <a:off x="609600" y="64947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2017</a:t>
            </a:r>
          </a:p>
          <a:p>
            <a:endParaRPr lang="en-US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566FF2-E94B-4D75-9CE7-4C97C83AF52D}"/>
              </a:ext>
            </a:extLst>
          </p:cNvPr>
          <p:cNvSpPr txBox="1"/>
          <p:nvPr userDrawn="1"/>
        </p:nvSpPr>
        <p:spPr>
          <a:xfrm>
            <a:off x="1966339" y="6497277"/>
            <a:ext cx="1006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Kick-off meeting </a:t>
            </a:r>
            <a:r>
              <a:rPr lang="en-US" sz="1400" dirty="0" err="1">
                <a:solidFill>
                  <a:schemeClr val="bg1"/>
                </a:solidFill>
                <a:latin typeface="Lato Light" panose="020F0302020204030203" pitchFamily="34" charset="0"/>
              </a:rPr>
              <a:t>AgriTeach</a:t>
            </a:r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38260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74110-8ACB-47F4-9A4C-492F988AEE47}" type="datetime1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44BA1D-A5D9-4042-B2B8-6D6A8506404E}"/>
              </a:ext>
            </a:extLst>
          </p:cNvPr>
          <p:cNvSpPr txBox="1">
            <a:spLocks/>
          </p:cNvSpPr>
          <p:nvPr userDrawn="1"/>
        </p:nvSpPr>
        <p:spPr>
          <a:xfrm>
            <a:off x="838200" y="6492132"/>
            <a:ext cx="2743200" cy="229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4FFA41-1DB2-4608-9A1E-368883492C73}" type="datetime1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DA1668-F127-40B7-AEB5-B696D9B91ECF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2132"/>
            <a:ext cx="2743200" cy="229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BAE99C-094D-4777-A495-B9736E72B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2172B7-CAA9-4013-A574-10EBE70B8494}"/>
              </a:ext>
            </a:extLst>
          </p:cNvPr>
          <p:cNvSpPr/>
          <p:nvPr userDrawn="1"/>
        </p:nvSpPr>
        <p:spPr>
          <a:xfrm>
            <a:off x="1966339" y="6462345"/>
            <a:ext cx="10225661" cy="392475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E30E60-295E-4EB5-91AB-4F7C10149488}"/>
              </a:ext>
            </a:extLst>
          </p:cNvPr>
          <p:cNvSpPr/>
          <p:nvPr userDrawn="1"/>
        </p:nvSpPr>
        <p:spPr>
          <a:xfrm>
            <a:off x="0" y="6465524"/>
            <a:ext cx="1868993" cy="392475"/>
          </a:xfrm>
          <a:prstGeom prst="rect">
            <a:avLst/>
          </a:prstGeom>
          <a:solidFill>
            <a:srgbClr val="38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57E24-A2DF-4F48-83C8-3E4A815F37E2}"/>
              </a:ext>
            </a:extLst>
          </p:cNvPr>
          <p:cNvSpPr txBox="1"/>
          <p:nvPr userDrawn="1"/>
        </p:nvSpPr>
        <p:spPr>
          <a:xfrm>
            <a:off x="609600" y="64947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2017</a:t>
            </a:r>
          </a:p>
          <a:p>
            <a:endParaRPr lang="en-US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66720-48A7-4772-9382-EEBAB0E9926A}"/>
              </a:ext>
            </a:extLst>
          </p:cNvPr>
          <p:cNvSpPr txBox="1"/>
          <p:nvPr userDrawn="1"/>
        </p:nvSpPr>
        <p:spPr>
          <a:xfrm>
            <a:off x="1966339" y="6497277"/>
            <a:ext cx="1006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Kick-off meeting </a:t>
            </a:r>
            <a:r>
              <a:rPr lang="en-US" sz="1400" dirty="0" err="1">
                <a:solidFill>
                  <a:schemeClr val="bg1"/>
                </a:solidFill>
                <a:latin typeface="Lato Light" panose="020F0302020204030203" pitchFamily="34" charset="0"/>
              </a:rPr>
              <a:t>AgriTeach</a:t>
            </a:r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312637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A9D10C-4714-4A78-9B07-BFB86F61B122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5AB103-709B-4929-9710-8D073A960A72}"/>
              </a:ext>
            </a:extLst>
          </p:cNvPr>
          <p:cNvSpPr txBox="1">
            <a:spLocks/>
          </p:cNvSpPr>
          <p:nvPr userDrawn="1"/>
        </p:nvSpPr>
        <p:spPr>
          <a:xfrm>
            <a:off x="838200" y="6492132"/>
            <a:ext cx="2743200" cy="229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4FFA41-1DB2-4608-9A1E-368883492C73}" type="datetime1">
              <a:rPr lang="en-US" smtClean="0"/>
              <a:pPr/>
              <a:t>9/11/2017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B47445-9CBA-4AF6-AD59-C7C31A1B1C6F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2132"/>
            <a:ext cx="2743200" cy="229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BAE99C-094D-4777-A495-B9736E72B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50BE4-4F9F-4561-AE86-DA38ABAEAEBC}"/>
              </a:ext>
            </a:extLst>
          </p:cNvPr>
          <p:cNvSpPr/>
          <p:nvPr userDrawn="1"/>
        </p:nvSpPr>
        <p:spPr>
          <a:xfrm>
            <a:off x="1966339" y="6462345"/>
            <a:ext cx="10225661" cy="392475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F1D92-8605-4A82-AC4C-A69D302B85DE}"/>
              </a:ext>
            </a:extLst>
          </p:cNvPr>
          <p:cNvSpPr/>
          <p:nvPr userDrawn="1"/>
        </p:nvSpPr>
        <p:spPr>
          <a:xfrm>
            <a:off x="0" y="6465524"/>
            <a:ext cx="1868993" cy="392475"/>
          </a:xfrm>
          <a:prstGeom prst="rect">
            <a:avLst/>
          </a:prstGeom>
          <a:solidFill>
            <a:srgbClr val="38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7A197-3BF6-4535-A0E7-C8D632960DA1}"/>
              </a:ext>
            </a:extLst>
          </p:cNvPr>
          <p:cNvSpPr txBox="1"/>
          <p:nvPr userDrawn="1"/>
        </p:nvSpPr>
        <p:spPr>
          <a:xfrm>
            <a:off x="609600" y="64947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2017</a:t>
            </a:r>
          </a:p>
          <a:p>
            <a:endParaRPr lang="en-US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BEA930-4BCC-46FF-9134-EF370C3CC4BC}"/>
              </a:ext>
            </a:extLst>
          </p:cNvPr>
          <p:cNvSpPr txBox="1"/>
          <p:nvPr userDrawn="1"/>
        </p:nvSpPr>
        <p:spPr>
          <a:xfrm>
            <a:off x="1966339" y="6497277"/>
            <a:ext cx="1006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Kick-off meeting </a:t>
            </a:r>
            <a:r>
              <a:rPr lang="en-US" sz="1400" dirty="0" err="1">
                <a:solidFill>
                  <a:schemeClr val="bg1"/>
                </a:solidFill>
                <a:latin typeface="Lato Light" panose="020F0302020204030203" pitchFamily="34" charset="0"/>
              </a:rPr>
              <a:t>AgriTeach</a:t>
            </a:r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41643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551"/>
            <a:ext cx="10515600" cy="1325563"/>
          </a:xfrm>
        </p:spPr>
        <p:txBody>
          <a:bodyPr/>
          <a:lstStyle>
            <a:lvl1pPr>
              <a:defRPr>
                <a:solidFill>
                  <a:srgbClr val="96C93D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Lato Light" panose="020F0302020204030203" pitchFamily="34" charset="0"/>
              </a:defRPr>
            </a:lvl1pPr>
            <a:lvl2pPr>
              <a:defRPr sz="2000">
                <a:latin typeface="Lato Light" panose="020F0302020204030203" pitchFamily="34" charset="0"/>
              </a:defRPr>
            </a:lvl2pPr>
            <a:lvl3pPr>
              <a:defRPr sz="1800">
                <a:latin typeface="Lato Light" panose="020F0302020204030203" pitchFamily="34" charset="0"/>
              </a:defRPr>
            </a:lvl3pPr>
            <a:lvl4pPr>
              <a:defRPr sz="1600">
                <a:latin typeface="Lato Light" panose="020F0302020204030203" pitchFamily="34" charset="0"/>
              </a:defRPr>
            </a:lvl4pPr>
            <a:lvl5pPr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Lato Light" panose="020F0302020204030203" pitchFamily="34" charset="0"/>
              </a:defRPr>
            </a:lvl1pPr>
            <a:lvl2pPr>
              <a:defRPr sz="2000">
                <a:latin typeface="Lato Light" panose="020F0302020204030203" pitchFamily="34" charset="0"/>
              </a:defRPr>
            </a:lvl2pPr>
            <a:lvl3pPr>
              <a:defRPr sz="1800">
                <a:latin typeface="Lato Light" panose="020F0302020204030203" pitchFamily="34" charset="0"/>
              </a:defRPr>
            </a:lvl3pPr>
            <a:lvl4pPr>
              <a:defRPr sz="1600">
                <a:latin typeface="Lato Light" panose="020F0302020204030203" pitchFamily="34" charset="0"/>
              </a:defRPr>
            </a:lvl4pPr>
            <a:lvl5pPr>
              <a:defRPr sz="1600"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9DB765-12C1-47D9-B6CD-F27031DC2434}" type="datetime1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331461"/>
            <a:ext cx="12192000" cy="0"/>
          </a:xfrm>
          <a:prstGeom prst="line">
            <a:avLst/>
          </a:prstGeom>
          <a:ln w="19050">
            <a:solidFill>
              <a:srgbClr val="96C93D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8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C958F3-EDD1-4112-B071-036C0F6EECB3}" type="datetime1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0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73664-8773-4596-A8CB-FD52922B40A8}" type="datetime1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4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058F44-329D-4726-8BE5-CDC28788A725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983E6-CFFE-4291-85A5-50AED771CE92}" type="datetime1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E99C-094D-4777-A495-B9736E72B86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F449E7-D369-4E22-A7FD-8C01BE3AF558}"/>
              </a:ext>
            </a:extLst>
          </p:cNvPr>
          <p:cNvSpPr txBox="1">
            <a:spLocks/>
          </p:cNvSpPr>
          <p:nvPr userDrawn="1"/>
        </p:nvSpPr>
        <p:spPr>
          <a:xfrm>
            <a:off x="8610600" y="6492132"/>
            <a:ext cx="2743200" cy="2293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BAE99C-094D-4777-A495-B9736E72B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09B62-E8AD-404C-B1C4-51B06F0C36ED}"/>
              </a:ext>
            </a:extLst>
          </p:cNvPr>
          <p:cNvSpPr/>
          <p:nvPr userDrawn="1"/>
        </p:nvSpPr>
        <p:spPr>
          <a:xfrm>
            <a:off x="1966339" y="6462345"/>
            <a:ext cx="10225661" cy="392475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8C52B-7C59-4709-8A42-72B85F696745}"/>
              </a:ext>
            </a:extLst>
          </p:cNvPr>
          <p:cNvSpPr/>
          <p:nvPr userDrawn="1"/>
        </p:nvSpPr>
        <p:spPr>
          <a:xfrm>
            <a:off x="0" y="6465524"/>
            <a:ext cx="1868993" cy="392475"/>
          </a:xfrm>
          <a:prstGeom prst="rect">
            <a:avLst/>
          </a:prstGeom>
          <a:solidFill>
            <a:srgbClr val="38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5F1A3-6B55-4355-B2D2-5B045C8025CD}"/>
              </a:ext>
            </a:extLst>
          </p:cNvPr>
          <p:cNvSpPr txBox="1"/>
          <p:nvPr userDrawn="1"/>
        </p:nvSpPr>
        <p:spPr>
          <a:xfrm>
            <a:off x="609328" y="650075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2017</a:t>
            </a:r>
          </a:p>
          <a:p>
            <a:endParaRPr lang="en-US" sz="1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9E348-474E-47FD-8D90-8C87CAC0B66D}"/>
              </a:ext>
            </a:extLst>
          </p:cNvPr>
          <p:cNvSpPr txBox="1"/>
          <p:nvPr userDrawn="1"/>
        </p:nvSpPr>
        <p:spPr>
          <a:xfrm>
            <a:off x="1966339" y="6497277"/>
            <a:ext cx="1006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Kick-off meeting </a:t>
            </a:r>
            <a:r>
              <a:rPr lang="en-US" sz="1400" dirty="0" err="1">
                <a:solidFill>
                  <a:schemeClr val="bg1"/>
                </a:solidFill>
                <a:latin typeface="Lato Light" panose="020F0302020204030203" pitchFamily="34" charset="0"/>
              </a:rPr>
              <a:t>AgriTeach</a:t>
            </a:r>
            <a:r>
              <a:rPr lang="en-US" sz="1400" dirty="0">
                <a:solidFill>
                  <a:schemeClr val="bg1"/>
                </a:solidFill>
                <a:latin typeface="Lato Light" panose="020F0302020204030203" pitchFamily="34" charset="0"/>
              </a:rPr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10937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482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531" y="679444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b="1" dirty="0">
                <a:solidFill>
                  <a:srgbClr val="96C93D"/>
                </a:solidFill>
                <a:latin typeface="Lato Light" panose="020F0302020204030203" pitchFamily="34" charset="0"/>
              </a:rPr>
            </a:br>
            <a:br>
              <a:rPr lang="en-US" sz="4400" b="1" dirty="0">
                <a:solidFill>
                  <a:srgbClr val="96C93D"/>
                </a:solidFill>
                <a:latin typeface="Lato Light" panose="020F0302020204030203" pitchFamily="34" charset="0"/>
              </a:rPr>
            </a:br>
            <a:r>
              <a:rPr lang="en-US" sz="4400" b="1" dirty="0">
                <a:solidFill>
                  <a:srgbClr val="96C93D"/>
                </a:solidFill>
                <a:latin typeface="Lato Light" panose="020F0302020204030203" pitchFamily="34" charset="0"/>
              </a:rPr>
              <a:t>IO 3 – Syllabus and learning content for </a:t>
            </a:r>
            <a:r>
              <a:rPr lang="en-US" sz="4400" b="1" dirty="0" err="1">
                <a:solidFill>
                  <a:srgbClr val="96C93D"/>
                </a:solidFill>
                <a:latin typeface="Lato Light" panose="020F0302020204030203" pitchFamily="34" charset="0"/>
              </a:rPr>
              <a:t>AgroTeach</a:t>
            </a:r>
            <a:r>
              <a:rPr lang="en-US" sz="4400" b="1" dirty="0">
                <a:solidFill>
                  <a:srgbClr val="96C93D"/>
                </a:solidFill>
                <a:latin typeface="Lato Light" panose="020F0302020204030203" pitchFamily="34" charset="0"/>
              </a:rPr>
              <a:t> 4.0 </a:t>
            </a:r>
            <a:br>
              <a:rPr lang="en-US" b="1" dirty="0">
                <a:latin typeface="Lato Light" panose="020F0302020204030203" pitchFamily="34" charset="0"/>
              </a:rPr>
            </a:br>
            <a:endParaRPr lang="en-US" sz="4800" b="1" dirty="0">
              <a:latin typeface="Lato Light" panose="020F03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76587" y="4166188"/>
            <a:ext cx="9144000" cy="1435758"/>
          </a:xfrm>
        </p:spPr>
        <p:txBody>
          <a:bodyPr/>
          <a:lstStyle/>
          <a:p>
            <a:r>
              <a:rPr lang="en-US" dirty="0">
                <a:latin typeface="Lato Light" panose="020F0302020204030203" pitchFamily="34" charset="0"/>
              </a:rPr>
              <a:t>Blagoja </a:t>
            </a:r>
            <a:r>
              <a:rPr lang="en-US" dirty="0" err="1">
                <a:latin typeface="Lato Light" panose="020F0302020204030203" pitchFamily="34" charset="0"/>
              </a:rPr>
              <a:t>Mukanov</a:t>
            </a:r>
            <a:r>
              <a:rPr lang="en-US" dirty="0">
                <a:latin typeface="Lato Light" panose="020F0302020204030203" pitchFamily="34" charset="0"/>
              </a:rPr>
              <a:t> M.Sc.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73" y="4498471"/>
            <a:ext cx="2618790" cy="13637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46243" y="1396721"/>
            <a:ext cx="93573" cy="1567543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6436" y="4024190"/>
            <a:ext cx="73477" cy="684612"/>
          </a:xfrm>
          <a:prstGeom prst="rect">
            <a:avLst/>
          </a:prstGeom>
          <a:solidFill>
            <a:srgbClr val="385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10048" y="0"/>
            <a:ext cx="12192000" cy="6854821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O3 . </a:t>
            </a:r>
            <a:r>
              <a:rPr lang="en-US" sz="3600" dirty="0">
                <a:solidFill>
                  <a:schemeClr val="tx1"/>
                </a:solidFill>
              </a:rPr>
              <a:t>Syllabus and learning content for </a:t>
            </a:r>
            <a:r>
              <a:rPr lang="en-US" sz="3600" dirty="0" err="1">
                <a:solidFill>
                  <a:schemeClr val="tx1"/>
                </a:solidFill>
              </a:rPr>
              <a:t>Agrieach</a:t>
            </a:r>
            <a:r>
              <a:rPr lang="en-US" sz="3600" dirty="0">
                <a:solidFill>
                  <a:schemeClr val="tx1"/>
                </a:solidFill>
              </a:rPr>
              <a:t> 4.0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554958" y="3575843"/>
            <a:ext cx="3319645" cy="85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Module 1:</a:t>
            </a:r>
          </a:p>
          <a:p>
            <a:r>
              <a:rPr lang="en-US" b="0" dirty="0"/>
              <a:t>Reinventing Agriculture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4639" y="3617412"/>
            <a:ext cx="572759" cy="532562"/>
          </a:xfrm>
          <a:prstGeom prst="rect">
            <a:avLst/>
          </a:prstGeom>
          <a:solidFill>
            <a:srgbClr val="96C93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2421" y="3668919"/>
            <a:ext cx="57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302020204030203" pitchFamily="34" charset="0"/>
              </a:rPr>
              <a:t>A2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215103" y="3556420"/>
            <a:ext cx="2771046" cy="941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/>
              <a:t>Module 2: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0" dirty="0"/>
              <a:t>European Strategies and Initiatives of e - Agriculture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4465" y="3617412"/>
            <a:ext cx="572759" cy="532562"/>
          </a:xfrm>
          <a:prstGeom prst="rect">
            <a:avLst/>
          </a:prstGeom>
          <a:solidFill>
            <a:srgbClr val="96C93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02152" y="3677700"/>
            <a:ext cx="57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302020204030203" pitchFamily="34" charset="0"/>
              </a:rPr>
              <a:t>A3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8844227" y="3556420"/>
            <a:ext cx="2600846" cy="90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Module 3:</a:t>
            </a:r>
          </a:p>
          <a:p>
            <a:r>
              <a:rPr lang="en-US" b="0" dirty="0"/>
              <a:t>Digital Systems with Agriculture 4.0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33782" y="3627460"/>
            <a:ext cx="572759" cy="532562"/>
          </a:xfrm>
          <a:prstGeom prst="rect">
            <a:avLst/>
          </a:prstGeom>
          <a:solidFill>
            <a:srgbClr val="96C93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61421" y="3677700"/>
            <a:ext cx="57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302020204030203" pitchFamily="34" charset="0"/>
              </a:rPr>
              <a:t>A4</a:t>
            </a:r>
          </a:p>
        </p:txBody>
      </p:sp>
      <p:pic>
        <p:nvPicPr>
          <p:cNvPr id="2052" name="Picture 4" descr="Image result for partn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4" y="5749293"/>
            <a:ext cx="377549" cy="3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ubtitle 2"/>
          <p:cNvSpPr txBox="1">
            <a:spLocks/>
          </p:cNvSpPr>
          <p:nvPr/>
        </p:nvSpPr>
        <p:spPr>
          <a:xfrm>
            <a:off x="2195792" y="4338095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</a:rPr>
              <a:t>ITS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98" y="4778134"/>
            <a:ext cx="377549" cy="3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ubtitle 2"/>
          <p:cNvSpPr txBox="1">
            <a:spLocks/>
          </p:cNvSpPr>
          <p:nvPr/>
        </p:nvSpPr>
        <p:spPr>
          <a:xfrm>
            <a:off x="2195792" y="4839821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M8 – M11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09754" y="1609339"/>
            <a:ext cx="676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Black" panose="020B0A04020102020204" pitchFamily="34" charset="0"/>
              </a:rPr>
              <a:t>Development of </a:t>
            </a:r>
            <a:r>
              <a:rPr lang="en-US" sz="1600" b="1" dirty="0" err="1">
                <a:latin typeface="Arial Black" panose="020B0A04020102020204" pitchFamily="34" charset="0"/>
              </a:rPr>
              <a:t>AgroTeach</a:t>
            </a:r>
            <a:r>
              <a:rPr lang="en-US" sz="1600" b="1" dirty="0">
                <a:latin typeface="Arial Black" panose="020B0A04020102020204" pitchFamily="34" charset="0"/>
              </a:rPr>
              <a:t> 4.0 syllabus</a:t>
            </a: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8821217" y="1744427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</a:rPr>
              <a:t>CAPDM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2195792" y="5206945"/>
            <a:ext cx="1733117" cy="126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0" dirty="0"/>
              <a:t>Insight into innovative teaching methods with focus on online learning</a:t>
            </a:r>
          </a:p>
        </p:txBody>
      </p:sp>
      <p:pic>
        <p:nvPicPr>
          <p:cNvPr id="2056" name="Picture 8" descr="Image result for bulb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20" y="5206944"/>
            <a:ext cx="443115" cy="4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partn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47" y="5769779"/>
            <a:ext cx="377549" cy="3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Subtitle 2"/>
          <p:cNvSpPr txBox="1">
            <a:spLocks/>
          </p:cNvSpPr>
          <p:nvPr/>
        </p:nvSpPr>
        <p:spPr>
          <a:xfrm>
            <a:off x="5823873" y="4448772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</a:rPr>
              <a:t>GAK</a:t>
            </a:r>
          </a:p>
        </p:txBody>
      </p:sp>
      <p:pic>
        <p:nvPicPr>
          <p:cNvPr id="5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51" y="4778251"/>
            <a:ext cx="377549" cy="3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ubtitle 2"/>
          <p:cNvSpPr txBox="1">
            <a:spLocks/>
          </p:cNvSpPr>
          <p:nvPr/>
        </p:nvSpPr>
        <p:spPr>
          <a:xfrm>
            <a:off x="5824405" y="4839938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M8 – M11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5824405" y="5207061"/>
            <a:ext cx="2703335" cy="84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0" dirty="0"/>
              <a:t>Innovations in agricultural education, European and national initiatives, trends in agricultural sector</a:t>
            </a:r>
          </a:p>
        </p:txBody>
      </p:sp>
      <p:pic>
        <p:nvPicPr>
          <p:cNvPr id="57" name="Picture 8" descr="Image result for bulb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21" y="5217110"/>
            <a:ext cx="443115" cy="4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Subtitle 2"/>
          <p:cNvSpPr txBox="1">
            <a:spLocks/>
          </p:cNvSpPr>
          <p:nvPr/>
        </p:nvSpPr>
        <p:spPr>
          <a:xfrm>
            <a:off x="9443481" y="4491641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</a:rPr>
              <a:t>AGFT</a:t>
            </a:r>
          </a:p>
        </p:txBody>
      </p:sp>
      <p:pic>
        <p:nvPicPr>
          <p:cNvPr id="6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87" y="4931680"/>
            <a:ext cx="377549" cy="3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Subtitle 2"/>
          <p:cNvSpPr txBox="1">
            <a:spLocks/>
          </p:cNvSpPr>
          <p:nvPr/>
        </p:nvSpPr>
        <p:spPr>
          <a:xfrm>
            <a:off x="9443481" y="4993367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M8 – M11</a:t>
            </a: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9443481" y="5330347"/>
            <a:ext cx="1733117" cy="126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0" dirty="0"/>
              <a:t>Insight into innovative teaching methods with focus on online learning</a:t>
            </a:r>
          </a:p>
        </p:txBody>
      </p:sp>
      <p:pic>
        <p:nvPicPr>
          <p:cNvPr id="63" name="Picture 8" descr="Image result for bulb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09" y="5360490"/>
            <a:ext cx="443115" cy="4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936" y="2189717"/>
            <a:ext cx="409477" cy="4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ubtitle 2"/>
          <p:cNvSpPr txBox="1">
            <a:spLocks/>
          </p:cNvSpPr>
          <p:nvPr/>
        </p:nvSpPr>
        <p:spPr>
          <a:xfrm>
            <a:off x="8839126" y="2291597"/>
            <a:ext cx="3098238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M6 – M8</a:t>
            </a:r>
          </a:p>
        </p:txBody>
      </p:sp>
      <p:sp>
        <p:nvSpPr>
          <p:cNvPr id="68" name="Subtitle 2"/>
          <p:cNvSpPr txBox="1">
            <a:spLocks/>
          </p:cNvSpPr>
          <p:nvPr/>
        </p:nvSpPr>
        <p:spPr>
          <a:xfrm>
            <a:off x="8839126" y="2719013"/>
            <a:ext cx="1733117" cy="126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0" dirty="0"/>
              <a:t>Development of syllabi for the three proposed modules</a:t>
            </a:r>
          </a:p>
        </p:txBody>
      </p:sp>
      <p:pic>
        <p:nvPicPr>
          <p:cNvPr id="69" name="Picture 8" descr="Image result for bulb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54" y="2708965"/>
            <a:ext cx="443115" cy="4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695467" y="1664887"/>
            <a:ext cx="572759" cy="532562"/>
          </a:xfrm>
          <a:prstGeom prst="rect">
            <a:avLst/>
          </a:prstGeom>
          <a:solidFill>
            <a:srgbClr val="96C93D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753249" y="1716394"/>
            <a:ext cx="57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 Light" panose="020F0302020204030203" pitchFamily="34" charset="0"/>
              </a:rPr>
              <a:t>A1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949533" y="1677333"/>
            <a:ext cx="1267366" cy="1150712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Lato Light" panose="020F0302020204030203" pitchFamily="34" charset="0"/>
              </a:rPr>
              <a:t>6</a:t>
            </a:r>
            <a:r>
              <a:rPr lang="en-US" b="1" dirty="0"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b="1" dirty="0">
                <a:latin typeface="Lato Light" panose="020F0302020204030203" pitchFamily="34" charset="0"/>
              </a:rPr>
              <a:t>months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64638" y="3429291"/>
            <a:ext cx="10389162" cy="64340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5400000" flipV="1">
            <a:off x="4888112" y="2764136"/>
            <a:ext cx="1235316" cy="101942"/>
          </a:xfrm>
          <a:prstGeom prst="rect">
            <a:avLst/>
          </a:prstGeom>
          <a:solidFill>
            <a:srgbClr val="96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30" y="4188828"/>
            <a:ext cx="527393" cy="527393"/>
          </a:xfrm>
          <a:prstGeom prst="rect">
            <a:avLst/>
          </a:prstGeom>
        </p:spPr>
      </p:pic>
      <p:sp>
        <p:nvSpPr>
          <p:cNvPr id="98" name="Subtitle 2"/>
          <p:cNvSpPr txBox="1">
            <a:spLocks/>
          </p:cNvSpPr>
          <p:nvPr/>
        </p:nvSpPr>
        <p:spPr>
          <a:xfrm>
            <a:off x="2192242" y="5847775"/>
            <a:ext cx="3098238" cy="396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CAPDM  GJMGSZI   GAK</a:t>
            </a:r>
          </a:p>
        </p:txBody>
      </p:sp>
      <p:pic>
        <p:nvPicPr>
          <p:cNvPr id="2060" name="Picture 12" descr="Image result for leaf ic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97" y="2317482"/>
            <a:ext cx="251047" cy="2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2" descr="Image result for leaf ic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43" y="2901033"/>
            <a:ext cx="251047" cy="2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Image result for leaf ic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4418" y="2498728"/>
            <a:ext cx="251047" cy="2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88" y="4255232"/>
            <a:ext cx="527393" cy="527393"/>
          </a:xfrm>
          <a:prstGeom prst="rect">
            <a:avLst/>
          </a:prstGeom>
        </p:spPr>
      </p:pic>
      <p:sp>
        <p:nvSpPr>
          <p:cNvPr id="64" name="Subtitle 2"/>
          <p:cNvSpPr txBox="1">
            <a:spLocks/>
          </p:cNvSpPr>
          <p:nvPr/>
        </p:nvSpPr>
        <p:spPr>
          <a:xfrm>
            <a:off x="5813787" y="5837727"/>
            <a:ext cx="3098238" cy="396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dirty="0"/>
              <a:t>AGFT</a:t>
            </a:r>
            <a:r>
              <a:rPr lang="en-US" sz="1400" dirty="0"/>
              <a:t>  </a:t>
            </a:r>
            <a:r>
              <a:rPr lang="hu-HU" sz="1400" dirty="0"/>
              <a:t>FACE</a:t>
            </a:r>
            <a:r>
              <a:rPr lang="en-US" sz="1400" dirty="0"/>
              <a:t>   </a:t>
            </a:r>
            <a:r>
              <a:rPr lang="hu-HU" sz="1400" dirty="0"/>
              <a:t>WRLS</a:t>
            </a:r>
            <a:endParaRPr lang="en-US" sz="14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2" y="4354560"/>
            <a:ext cx="498007" cy="49800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759" y="1602792"/>
            <a:ext cx="498007" cy="4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O3 – A1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475" y="1513114"/>
            <a:ext cx="8761324" cy="466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Planned outcomes</a:t>
            </a:r>
          </a:p>
          <a:p>
            <a:r>
              <a:rPr lang="en-US" sz="1800" b="0" dirty="0"/>
              <a:t>Indicative content per module</a:t>
            </a:r>
          </a:p>
          <a:p>
            <a:r>
              <a:rPr lang="en-US" sz="1800" b="0" dirty="0"/>
              <a:t>Following the guidelines of the Scottish Qualifications Authority </a:t>
            </a:r>
          </a:p>
          <a:p>
            <a:r>
              <a:rPr lang="hu-HU" sz="1800" b="0" dirty="0"/>
              <a:t>These framework documents for higher national certificates and diplomas include a full agriculture, land and environment set of frameworks at EQF levels 5 and 6</a:t>
            </a:r>
            <a:endParaRPr lang="en-US" sz="1800" b="0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360431"/>
            <a:ext cx="2743200" cy="365125"/>
          </a:xfrm>
        </p:spPr>
        <p:txBody>
          <a:bodyPr/>
          <a:lstStyle/>
          <a:p>
            <a:fld id="{F7BAE99C-094D-4777-A495-B9736E72B866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513114"/>
            <a:ext cx="1868992" cy="923330"/>
          </a:xfrm>
          <a:prstGeom prst="rect">
            <a:avLst/>
          </a:prstGeom>
          <a:solidFill>
            <a:srgbClr val="96C93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Lato" panose="020F0502020204030203" pitchFamily="34" charset="0"/>
              </a:rPr>
              <a:t>Development of </a:t>
            </a:r>
            <a:r>
              <a:rPr lang="en-US" b="1" i="1" dirty="0" err="1">
                <a:solidFill>
                  <a:schemeClr val="bg1"/>
                </a:solidFill>
                <a:latin typeface="Lato" panose="020F0502020204030203" pitchFamily="34" charset="0"/>
              </a:rPr>
              <a:t>AgriTeach</a:t>
            </a:r>
            <a:r>
              <a:rPr lang="en-US" b="1" i="1" dirty="0">
                <a:solidFill>
                  <a:schemeClr val="bg1"/>
                </a:solidFill>
                <a:latin typeface="Lato" panose="020F0502020204030203" pitchFamily="34" charset="0"/>
              </a:rPr>
              <a:t> 4.0 module syllabi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19912"/>
            <a:ext cx="1868992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3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34377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Leading partner: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CAPDM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65374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Duration: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</a:p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M6 – M8</a:t>
            </a:r>
          </a:p>
        </p:txBody>
      </p:sp>
    </p:spTree>
    <p:extLst>
      <p:ext uri="{BB962C8B-B14F-4D97-AF65-F5344CB8AC3E}">
        <p14:creationId xmlns:p14="http://schemas.microsoft.com/office/powerpoint/2010/main" val="32629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O3 – A2 Module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1513114"/>
            <a:ext cx="8610599" cy="4847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Planned outcomes</a:t>
            </a:r>
          </a:p>
          <a:p>
            <a:r>
              <a:rPr lang="hu-HU" sz="1600" b="0" dirty="0"/>
              <a:t>Assessment, learning and digital educatio</a:t>
            </a:r>
            <a:r>
              <a:rPr lang="en-US" sz="1600" b="0" dirty="0"/>
              <a:t>n</a:t>
            </a:r>
          </a:p>
          <a:p>
            <a:r>
              <a:rPr lang="hu-HU" sz="1600" b="0" dirty="0"/>
              <a:t>Digital education: strategies and policies</a:t>
            </a:r>
            <a:r>
              <a:rPr lang="en-US" sz="1600" b="0" dirty="0"/>
              <a:t> </a:t>
            </a:r>
          </a:p>
          <a:p>
            <a:r>
              <a:rPr lang="en-US" sz="1600" b="0" dirty="0"/>
              <a:t>U</a:t>
            </a:r>
            <a:r>
              <a:rPr lang="hu-HU" sz="1600" b="0" dirty="0"/>
              <a:t>nderstanding learning in an online environment: options and models</a:t>
            </a:r>
            <a:endParaRPr lang="en-US" sz="1600" b="0" dirty="0"/>
          </a:p>
          <a:p>
            <a:r>
              <a:rPr lang="hu-HU" sz="1600" b="0" dirty="0"/>
              <a:t>Teaching resources and the digital student experience </a:t>
            </a: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2000" dirty="0"/>
              <a:t>Indicative content per module</a:t>
            </a:r>
          </a:p>
          <a:p>
            <a:r>
              <a:rPr lang="hu-HU" sz="1600" b="0" dirty="0"/>
              <a:t>Digital text: 10-12 topics, 3-5 p./topics</a:t>
            </a:r>
            <a:endParaRPr lang="en-US" sz="1600" b="0" dirty="0"/>
          </a:p>
          <a:p>
            <a:r>
              <a:rPr lang="hu-HU" sz="1600" b="0" dirty="0"/>
              <a:t>1 motivating video (max 3 min.)</a:t>
            </a:r>
            <a:endParaRPr lang="en-US" sz="1600" b="0" dirty="0"/>
          </a:p>
          <a:p>
            <a:r>
              <a:rPr lang="hu-HU" sz="1600" b="0" dirty="0"/>
              <a:t>Video lectures (max 10 min.)</a:t>
            </a:r>
            <a:endParaRPr lang="en-US" sz="1600" b="0" dirty="0"/>
          </a:p>
          <a:p>
            <a:r>
              <a:rPr lang="hu-HU" sz="1600" b="0" dirty="0"/>
              <a:t>Language versions with subtitles or voice overs</a:t>
            </a:r>
            <a:endParaRPr lang="en-US" sz="1600" b="0" dirty="0"/>
          </a:p>
          <a:p>
            <a:r>
              <a:rPr lang="hu-HU" sz="1600" b="0" dirty="0"/>
              <a:t>Question databank (20-30 questions)</a:t>
            </a:r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360431"/>
            <a:ext cx="2743200" cy="365125"/>
          </a:xfrm>
        </p:spPr>
        <p:txBody>
          <a:bodyPr/>
          <a:lstStyle/>
          <a:p>
            <a:fld id="{F7BAE99C-094D-4777-A495-B9736E72B866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513114"/>
            <a:ext cx="1868992" cy="923330"/>
          </a:xfrm>
          <a:prstGeom prst="rect">
            <a:avLst/>
          </a:prstGeom>
          <a:solidFill>
            <a:srgbClr val="96C93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Lato" panose="020F0502020204030203" pitchFamily="34" charset="0"/>
              </a:rPr>
              <a:t>Reinventing agricultural education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19912"/>
            <a:ext cx="1868992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3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34377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Leading partner: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65374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Duration: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</a:p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M8 – M11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798" y="3533893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Languages: </a:t>
            </a:r>
            <a:r>
              <a:rPr lang="hu-H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 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EN: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 /ITS/CAPDM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  <a:p>
            <a:pPr lvl="0">
              <a:lnSpc>
                <a:spcPct val="150000"/>
              </a:lnSpc>
            </a:pPr>
            <a:r>
              <a:rPr 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HU: 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GJMSZI/ITS/GAK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pic>
        <p:nvPicPr>
          <p:cNvPr id="10" name="Picture 4" descr="Image result for languag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40" y="3663953"/>
            <a:ext cx="384861" cy="3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3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O3 – A3 Module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2813" y="1513114"/>
            <a:ext cx="8690986" cy="4663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Planned outcomes</a:t>
            </a:r>
          </a:p>
          <a:p>
            <a:r>
              <a:rPr lang="en-US" sz="1800" b="0" dirty="0"/>
              <a:t>R</a:t>
            </a:r>
            <a:r>
              <a:rPr lang="hu-HU" sz="1800" b="0" dirty="0"/>
              <a:t>oles and tasks of Directorate for Agriculture and Rural Development</a:t>
            </a:r>
            <a:endParaRPr lang="en-US" sz="1800" b="0" dirty="0"/>
          </a:p>
          <a:p>
            <a:r>
              <a:rPr lang="en-US" sz="1800" b="0" dirty="0"/>
              <a:t>P</a:t>
            </a:r>
            <a:r>
              <a:rPr lang="hu-HU" sz="1800" b="0" dirty="0"/>
              <a:t>ost-2020 EU Common Agriculture Policy</a:t>
            </a:r>
            <a:endParaRPr lang="en-US" sz="1800" b="0" dirty="0"/>
          </a:p>
          <a:p>
            <a:r>
              <a:rPr lang="hu-HU" sz="1800" b="0" dirty="0"/>
              <a:t>European Innovation Partnership for Agricultural Productivity and Sustainability</a:t>
            </a:r>
            <a:endParaRPr lang="en-US" sz="1800" b="0" dirty="0"/>
          </a:p>
          <a:p>
            <a:r>
              <a:rPr lang="en-US" sz="1800" b="0" dirty="0"/>
              <a:t>AKIS, Agriculture Knowledge and Information Systems</a:t>
            </a:r>
          </a:p>
          <a:p>
            <a:r>
              <a:rPr lang="en-US" sz="1800" b="0" dirty="0"/>
              <a:t>The European Commission’s Digital Single Market strategy</a:t>
            </a:r>
          </a:p>
          <a:p>
            <a:r>
              <a:rPr lang="en-US" sz="1800" b="0" dirty="0"/>
              <a:t>EU 2020 strategy for smart, sustainable and inclusive growth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dirty="0"/>
              <a:t>Indicative content per module</a:t>
            </a:r>
          </a:p>
          <a:p>
            <a:r>
              <a:rPr lang="en-US" sz="1800" b="0" dirty="0"/>
              <a:t>Digital text: 3-4 topics, 3-5 pages/topics</a:t>
            </a:r>
          </a:p>
          <a:p>
            <a:r>
              <a:rPr lang="en-US" sz="1800" b="0" dirty="0"/>
              <a:t>1 motivating video (max 3 min.)</a:t>
            </a:r>
          </a:p>
          <a:p>
            <a:r>
              <a:rPr lang="en-US" sz="1800" b="0" dirty="0"/>
              <a:t>Video lectures (max 10 min.)</a:t>
            </a:r>
          </a:p>
          <a:p>
            <a:r>
              <a:rPr lang="en-US" sz="1800" b="0" dirty="0"/>
              <a:t>(Language versions with subtitles or voice)</a:t>
            </a:r>
          </a:p>
          <a:p>
            <a:r>
              <a:rPr lang="en-US" sz="1800" b="0" dirty="0"/>
              <a:t>Question databank 20-30 questions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360431"/>
            <a:ext cx="2743200" cy="365125"/>
          </a:xfrm>
        </p:spPr>
        <p:txBody>
          <a:bodyPr/>
          <a:lstStyle/>
          <a:p>
            <a:fld id="{F7BAE99C-094D-4777-A495-B9736E72B866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513114"/>
            <a:ext cx="1868992" cy="1200329"/>
          </a:xfrm>
          <a:prstGeom prst="rect">
            <a:avLst/>
          </a:prstGeom>
          <a:solidFill>
            <a:srgbClr val="96C93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Lato" panose="020F0502020204030203" pitchFamily="34" charset="0"/>
              </a:rPr>
              <a:t>European Strategies and initiatives of e-Agriculture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713443"/>
            <a:ext cx="1868992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3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34377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Leading partner: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GAK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65374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Duration: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</a:p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M8 – M11</a:t>
            </a:r>
          </a:p>
        </p:txBody>
      </p:sp>
    </p:spTree>
    <p:extLst>
      <p:ext uri="{BB962C8B-B14F-4D97-AF65-F5344CB8AC3E}">
        <p14:creationId xmlns:p14="http://schemas.microsoft.com/office/powerpoint/2010/main" val="408890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O3 – A3 Module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330" y="1513114"/>
            <a:ext cx="8791469" cy="46638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/>
              <a:t>Planned outcomes</a:t>
            </a:r>
          </a:p>
          <a:p>
            <a:r>
              <a:rPr lang="en-US" sz="2500" b="0" dirty="0"/>
              <a:t>Connected Agriculture: learning analytics, big data management, IoT.</a:t>
            </a:r>
          </a:p>
          <a:p>
            <a:r>
              <a:rPr lang="en-US" sz="2500" b="0" dirty="0"/>
              <a:t>Precision farming, integrated ICT and automation</a:t>
            </a:r>
          </a:p>
          <a:p>
            <a:r>
              <a:rPr lang="en-US" sz="2500" b="0" dirty="0"/>
              <a:t>Services &amp; applications for Smart Agriculture,</a:t>
            </a:r>
          </a:p>
          <a:p>
            <a:r>
              <a:rPr lang="en-US" sz="2500" b="0" dirty="0"/>
              <a:t>Smart farm management, inventory and traceability systems,</a:t>
            </a:r>
          </a:p>
          <a:p>
            <a:r>
              <a:rPr lang="en-US" sz="2500" b="0" dirty="0"/>
              <a:t>GIS applications, Risk management, forecasts, decision support</a:t>
            </a:r>
          </a:p>
          <a:p>
            <a:r>
              <a:rPr lang="en-US" sz="2500" b="0" dirty="0"/>
              <a:t>e-Government services, knowledge sharing networks</a:t>
            </a:r>
          </a:p>
          <a:p>
            <a:r>
              <a:rPr lang="en-US" sz="2500" b="0" dirty="0"/>
              <a:t>Closing the “digital divide” between rural and urban areas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4000" dirty="0"/>
              <a:t>Indicative content per module</a:t>
            </a:r>
          </a:p>
          <a:p>
            <a:r>
              <a:rPr lang="en-US" sz="2500" b="0" dirty="0"/>
              <a:t>15-20 topics, 3-5 p./topics</a:t>
            </a:r>
          </a:p>
          <a:p>
            <a:r>
              <a:rPr lang="en-US" sz="2500" b="0" dirty="0"/>
              <a:t>1 motivating video (max 3 min.)</a:t>
            </a:r>
          </a:p>
          <a:p>
            <a:r>
              <a:rPr lang="en-US" sz="2500" b="0" dirty="0"/>
              <a:t>Video lectures (max 10 min.)</a:t>
            </a:r>
          </a:p>
          <a:p>
            <a:r>
              <a:rPr lang="en-US" sz="2500" b="0" dirty="0"/>
              <a:t>(Language versions with subtitles or voice)</a:t>
            </a:r>
          </a:p>
          <a:p>
            <a:r>
              <a:rPr lang="en-US" sz="2500" b="0" dirty="0"/>
              <a:t>Quiz: question database 30-40 questions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360431"/>
            <a:ext cx="2743200" cy="365125"/>
          </a:xfrm>
        </p:spPr>
        <p:txBody>
          <a:bodyPr/>
          <a:lstStyle/>
          <a:p>
            <a:fld id="{F7BAE99C-094D-4777-A495-B9736E72B866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513114"/>
            <a:ext cx="1868992" cy="923330"/>
          </a:xfrm>
          <a:prstGeom prst="rect">
            <a:avLst/>
          </a:prstGeom>
          <a:solidFill>
            <a:srgbClr val="96C93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latin typeface="Lato" panose="020F0502020204030203" pitchFamily="34" charset="0"/>
              </a:rPr>
              <a:t>Digital Systems of Agriculture 4.0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19912"/>
            <a:ext cx="1868992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3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34377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Leading partner: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AGFT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65374"/>
            <a:ext cx="186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Duration: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</a:p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M8 – M11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7085" y="402977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Languages: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EN: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FACE/GAK/AGFT/WRLS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HU: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GAK/GJMSZI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MK: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AGFT</a:t>
            </a:r>
          </a:p>
        </p:txBody>
      </p:sp>
      <p:pic>
        <p:nvPicPr>
          <p:cNvPr id="1028" name="Picture 4" descr="Image result for languag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54" y="4177090"/>
            <a:ext cx="384861" cy="3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8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2669</TotalTime>
  <Words>538</Words>
  <Application>Microsoft Office PowerPoint</Application>
  <PresentationFormat>Widescreen</PresentationFormat>
  <Paragraphs>132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Lato</vt:lpstr>
      <vt:lpstr>Lato Light</vt:lpstr>
      <vt:lpstr>Office Theme</vt:lpstr>
      <vt:lpstr>  IO 3 – Syllabus and learning content for AgroTeach 4.0  </vt:lpstr>
      <vt:lpstr>O3 . Syllabus and learning content for Agrieach 4.0</vt:lpstr>
      <vt:lpstr>O3 – A1</vt:lpstr>
      <vt:lpstr>O3 – A2 Module 1</vt:lpstr>
      <vt:lpstr>O3 – A3 Module 2</vt:lpstr>
      <vt:lpstr>O3 – A3 Module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E-Agriculture  Macedonia Perspective</dc:title>
  <dc:creator>Blagoja</dc:creator>
  <cp:lastModifiedBy>Blagoja</cp:lastModifiedBy>
  <cp:revision>107</cp:revision>
  <dcterms:created xsi:type="dcterms:W3CDTF">2016-06-15T06:38:54Z</dcterms:created>
  <dcterms:modified xsi:type="dcterms:W3CDTF">2017-09-11T15:14:09Z</dcterms:modified>
</cp:coreProperties>
</file>