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23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50" d="100"/>
          <a:sy n="150" d="100"/>
        </p:scale>
        <p:origin x="-810" y="7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C52CC-3639-4494-8153-BAD32AF025F2}" type="datetimeFigureOut">
              <a:rPr lang="hu-HU" smtClean="0"/>
              <a:t>2017. 09. 11.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A15A1-5BC4-4D69-BB6D-A4D26739DB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8707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továbbképzési program a szakmai tanárok számára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A15A1-5BC4-4D69-BB6D-A4D26739DBBD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9438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1 pilot program Magyarországon</a:t>
            </a:r>
          </a:p>
          <a:p>
            <a:r>
              <a:rPr lang="hu-HU" dirty="0" smtClean="0"/>
              <a:t>1 pilot program Macedóniában</a:t>
            </a:r>
          </a:p>
          <a:p>
            <a:r>
              <a:rPr lang="hu-HU" dirty="0" smtClean="0"/>
              <a:t>A pilot programok visszajelzései alapján a folyamatok elemzése</a:t>
            </a:r>
          </a:p>
          <a:p>
            <a:r>
              <a:rPr lang="hu-HU" dirty="0" smtClean="0"/>
              <a:t>A pilot programok befejezése után a visszajelzések alapján a folyamatok javítása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A15A1-5BC4-4D69-BB6D-A4D26739DBBD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1298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két ország szakmai tanárainak a bevonása a programba</a:t>
            </a:r>
          </a:p>
          <a:p>
            <a:r>
              <a:rPr lang="hu-HU" dirty="0" smtClean="0"/>
              <a:t>Testek, feladatbankok elkészítése</a:t>
            </a:r>
          </a:p>
          <a:p>
            <a:r>
              <a:rPr lang="hu-HU" dirty="0" smtClean="0"/>
              <a:t>A külső partnerek visszajelzései alapján a lehető leghatékonyabb </a:t>
            </a:r>
            <a:r>
              <a:rPr lang="hu-HU" dirty="0" err="1" smtClean="0"/>
              <a:t>e-learning</a:t>
            </a:r>
            <a:r>
              <a:rPr lang="hu-HU" dirty="0" smtClean="0"/>
              <a:t> elkészítése</a:t>
            </a:r>
          </a:p>
          <a:p>
            <a:r>
              <a:rPr lang="hu-HU" dirty="0" smtClean="0"/>
              <a:t>Projekten kívül, de nagyon fontos egy tankönyv elkészítése az összeállított </a:t>
            </a:r>
            <a:r>
              <a:rPr lang="hu-HU" dirty="0" err="1" smtClean="0"/>
              <a:t>e-learning</a:t>
            </a:r>
            <a:r>
              <a:rPr lang="hu-HU" dirty="0" smtClean="0"/>
              <a:t> tananyagokból.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A15A1-5BC4-4D69-BB6D-A4D26739DBBD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2756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első két részfeladatban 15 fő szakmai tanár bevonása történik meg Macedóniában, mely folyamat indítása megelőzi a Magyarországon lévő tanfolyamot.</a:t>
            </a:r>
          </a:p>
          <a:p>
            <a:r>
              <a:rPr lang="hu-HU" dirty="0" smtClean="0"/>
              <a:t>A határidők eltolása fontos, hogy az első képzés eredményeit már figyelembe vehessük a második képzés keretében.</a:t>
            </a:r>
          </a:p>
          <a:p>
            <a:r>
              <a:rPr lang="hu-HU" dirty="0" smtClean="0"/>
              <a:t>Itt történik meg először a felület tesztelése élesben, vagyis a visszajelzések már külső partnerektől érkeznek be.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A15A1-5BC4-4D69-BB6D-A4D26739DBBD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1866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Macedón képzés eredményeit be lehet építeni a magyar képzésbe.</a:t>
            </a:r>
          </a:p>
          <a:p>
            <a:r>
              <a:rPr lang="hu-HU" dirty="0" smtClean="0"/>
              <a:t>Itt szükséges lesz módosítani a GANTT diagramot, hogy az eltolt képzés megvalósulhasson, illetve a visszajelzések analizálása együtt folyhasson az első képzéssel.</a:t>
            </a:r>
          </a:p>
          <a:p>
            <a:r>
              <a:rPr lang="hu-HU" dirty="0" smtClean="0"/>
              <a:t>A második képzésbe csak azokat a változtatásokat lehet beépíteni, melyek nem veszélyeztetik az eredményeket, vagyis nem rendszerszintűek.</a:t>
            </a:r>
          </a:p>
          <a:p>
            <a:r>
              <a:rPr lang="hu-HU" dirty="0" smtClean="0"/>
              <a:t>Fontos a fázisok egymásra épülése, az időbeli ütemezés és a partnerek közötti kapcsolattartás.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A15A1-5BC4-4D69-BB6D-A4D26739DBBD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0829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két képzés visszajelzéseinek elemzése után az </a:t>
            </a:r>
            <a:r>
              <a:rPr lang="hu-HU" dirty="0" err="1" smtClean="0"/>
              <a:t>e-learninget</a:t>
            </a:r>
            <a:r>
              <a:rPr lang="hu-HU" dirty="0" smtClean="0"/>
              <a:t> hozzá kell igazítani a valós igényekhez.</a:t>
            </a:r>
          </a:p>
          <a:p>
            <a:r>
              <a:rPr lang="hu-HU" dirty="0" smtClean="0"/>
              <a:t>El kell végezni a szükséges módosításokat.</a:t>
            </a:r>
          </a:p>
          <a:p>
            <a:r>
              <a:rPr lang="hu-HU" dirty="0" smtClean="0"/>
              <a:t>A határidőből látszik, hogy a feladat párhuzamos a magyar képzéssel!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A15A1-5BC4-4D69-BB6D-A4D26739DBBD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3111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Feladatbank összeállítása</a:t>
            </a:r>
          </a:p>
          <a:p>
            <a:r>
              <a:rPr lang="hu-HU" dirty="0" err="1" smtClean="0"/>
              <a:t>Helprendszer</a:t>
            </a:r>
            <a:r>
              <a:rPr lang="hu-HU" dirty="0" smtClean="0"/>
              <a:t> készítése a portál használatához</a:t>
            </a:r>
          </a:p>
          <a:p>
            <a:r>
              <a:rPr lang="hu-HU" dirty="0" smtClean="0"/>
              <a:t>Önértékelési kérdőívek elkészítése, kitöltetése</a:t>
            </a:r>
          </a:p>
          <a:p>
            <a:r>
              <a:rPr lang="hu-HU" dirty="0" smtClean="0"/>
              <a:t>Utasítások a legoptimálisabb tanuláshoz</a:t>
            </a:r>
          </a:p>
          <a:p>
            <a:r>
              <a:rPr lang="hu-HU" dirty="0" smtClean="0"/>
              <a:t>Digitális tartalmak feltöltése</a:t>
            </a:r>
          </a:p>
          <a:p>
            <a:r>
              <a:rPr lang="hu-HU" dirty="0" smtClean="0"/>
              <a:t>Kérdésbank készítése</a:t>
            </a:r>
          </a:p>
          <a:p>
            <a:r>
              <a:rPr lang="hu-HU" dirty="0" smtClean="0"/>
              <a:t>Kommunikációs eszközök: fórum, </a:t>
            </a:r>
            <a:r>
              <a:rPr lang="hu-HU" dirty="0" err="1" smtClean="0"/>
              <a:t>blogok</a:t>
            </a:r>
            <a:r>
              <a:rPr lang="hu-HU" dirty="0" smtClean="0"/>
              <a:t>, üzenetek a portálon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A15A1-5BC4-4D69-BB6D-A4D26739DBBD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7133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 rot="21420000">
            <a:off x="709088" y="2745956"/>
            <a:ext cx="9755187" cy="1595994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rgbClr val="3F230A"/>
                </a:solidFill>
              </a:rPr>
              <a:t>O5 </a:t>
            </a:r>
            <a:r>
              <a:rPr lang="en-US" dirty="0" err="1" smtClean="0">
                <a:solidFill>
                  <a:srgbClr val="3F230A"/>
                </a:solidFill>
              </a:rPr>
              <a:t>AgroTeach</a:t>
            </a:r>
            <a:r>
              <a:rPr lang="en-US" dirty="0" smtClean="0">
                <a:solidFill>
                  <a:srgbClr val="3F230A"/>
                </a:solidFill>
              </a:rPr>
              <a:t> </a:t>
            </a:r>
            <a:r>
              <a:rPr lang="en-US" dirty="0">
                <a:solidFill>
                  <a:srgbClr val="3F230A"/>
                </a:solidFill>
              </a:rPr>
              <a:t>4.0 further training program for VET </a:t>
            </a:r>
            <a:r>
              <a:rPr lang="en-US" dirty="0" smtClean="0">
                <a:solidFill>
                  <a:srgbClr val="3F230A"/>
                </a:solidFill>
              </a:rPr>
              <a:t>teachers</a:t>
            </a:r>
            <a:endParaRPr lang="hu-HU" dirty="0" smtClean="0">
              <a:solidFill>
                <a:srgbClr val="3F230A"/>
              </a:solidFill>
            </a:endParaRPr>
          </a:p>
          <a:p>
            <a:pPr algn="ctr"/>
            <a:r>
              <a:rPr lang="hu-HU" dirty="0" err="1" smtClean="0">
                <a:solidFill>
                  <a:srgbClr val="3F230A"/>
                </a:solidFill>
              </a:rPr>
              <a:t>With</a:t>
            </a:r>
            <a:r>
              <a:rPr lang="hu-HU" dirty="0" smtClean="0">
                <a:solidFill>
                  <a:srgbClr val="3F230A"/>
                </a:solidFill>
              </a:rPr>
              <a:t> </a:t>
            </a:r>
            <a:r>
              <a:rPr lang="hu-HU" dirty="0" err="1" smtClean="0">
                <a:solidFill>
                  <a:srgbClr val="3F230A"/>
                </a:solidFill>
              </a:rPr>
              <a:t>the</a:t>
            </a:r>
            <a:r>
              <a:rPr lang="hu-HU" dirty="0" smtClean="0">
                <a:solidFill>
                  <a:srgbClr val="3F230A"/>
                </a:solidFill>
              </a:rPr>
              <a:t> </a:t>
            </a:r>
            <a:r>
              <a:rPr lang="hu-HU" dirty="0" err="1" smtClean="0">
                <a:solidFill>
                  <a:srgbClr val="3F230A"/>
                </a:solidFill>
              </a:rPr>
              <a:t>leadership</a:t>
            </a:r>
            <a:r>
              <a:rPr lang="hu-HU" dirty="0" smtClean="0">
                <a:solidFill>
                  <a:srgbClr val="3F230A"/>
                </a:solidFill>
              </a:rPr>
              <a:t> of Galamb József </a:t>
            </a:r>
            <a:r>
              <a:rPr lang="hu-HU" dirty="0" err="1" smtClean="0">
                <a:solidFill>
                  <a:srgbClr val="3F230A"/>
                </a:solidFill>
              </a:rPr>
              <a:t>agricultural</a:t>
            </a:r>
            <a:r>
              <a:rPr lang="hu-HU" dirty="0" smtClean="0">
                <a:solidFill>
                  <a:srgbClr val="3F230A"/>
                </a:solidFill>
              </a:rPr>
              <a:t> </a:t>
            </a:r>
            <a:r>
              <a:rPr lang="hu-HU" dirty="0" err="1" smtClean="0">
                <a:solidFill>
                  <a:srgbClr val="3F230A"/>
                </a:solidFill>
              </a:rPr>
              <a:t>secondary</a:t>
            </a:r>
            <a:r>
              <a:rPr lang="hu-HU" dirty="0" smtClean="0">
                <a:solidFill>
                  <a:srgbClr val="3F230A"/>
                </a:solidFill>
              </a:rPr>
              <a:t> </a:t>
            </a:r>
            <a:r>
              <a:rPr lang="hu-HU" dirty="0" err="1" smtClean="0">
                <a:solidFill>
                  <a:srgbClr val="3F230A"/>
                </a:solidFill>
              </a:rPr>
              <a:t>school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7654">
            <a:off x="955964" y="284067"/>
            <a:ext cx="10058400" cy="242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9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O5 Main </a:t>
            </a:r>
            <a:r>
              <a:rPr lang="hu-HU" dirty="0" err="1" smtClean="0"/>
              <a:t>tasks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b="1" dirty="0">
                <a:solidFill>
                  <a:srgbClr val="3F230A"/>
                </a:solidFill>
              </a:rPr>
              <a:t>A1 Piloting the course in Hungary </a:t>
            </a:r>
            <a:endParaRPr lang="hu-HU" b="1" dirty="0" smtClean="0">
              <a:solidFill>
                <a:srgbClr val="3F230A"/>
              </a:solidFill>
            </a:endParaRPr>
          </a:p>
          <a:p>
            <a:r>
              <a:rPr lang="en-GB" b="1" dirty="0">
                <a:solidFill>
                  <a:srgbClr val="3F230A"/>
                </a:solidFill>
              </a:rPr>
              <a:t>A2 Piloting the course in </a:t>
            </a:r>
            <a:r>
              <a:rPr lang="en-GB" b="1" dirty="0" smtClean="0">
                <a:solidFill>
                  <a:srgbClr val="3F230A"/>
                </a:solidFill>
              </a:rPr>
              <a:t>Macedonia</a:t>
            </a:r>
            <a:endParaRPr lang="hu-HU" b="1" dirty="0" smtClean="0">
              <a:solidFill>
                <a:srgbClr val="3F230A"/>
              </a:solidFill>
            </a:endParaRPr>
          </a:p>
          <a:p>
            <a:r>
              <a:rPr lang="en-GB" b="1" dirty="0">
                <a:solidFill>
                  <a:srgbClr val="3F230A"/>
                </a:solidFill>
              </a:rPr>
              <a:t>A3 Analysing the feedback of the testing </a:t>
            </a:r>
            <a:r>
              <a:rPr lang="en-GB" b="1" dirty="0" smtClean="0">
                <a:solidFill>
                  <a:srgbClr val="3F230A"/>
                </a:solidFill>
              </a:rPr>
              <a:t>phase</a:t>
            </a:r>
            <a:endParaRPr lang="hu-HU" b="1" dirty="0" smtClean="0">
              <a:solidFill>
                <a:srgbClr val="3F230A"/>
              </a:solidFill>
            </a:endParaRPr>
          </a:p>
          <a:p>
            <a:r>
              <a:rPr lang="en-GB" b="1" dirty="0">
                <a:solidFill>
                  <a:srgbClr val="3F230A"/>
                </a:solidFill>
              </a:rPr>
              <a:t>A4 Improvement of the course according to the feedback</a:t>
            </a:r>
            <a:endParaRPr lang="hu-HU" dirty="0">
              <a:solidFill>
                <a:srgbClr val="3F23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07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O5 Main </a:t>
            </a:r>
            <a:r>
              <a:rPr lang="hu-HU" dirty="0" err="1" smtClean="0"/>
              <a:t>goals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 err="1" smtClean="0">
                <a:solidFill>
                  <a:srgbClr val="3F230A"/>
                </a:solidFill>
              </a:rPr>
              <a:t>Involvement</a:t>
            </a:r>
            <a:r>
              <a:rPr lang="hu-HU" dirty="0" smtClean="0">
                <a:solidFill>
                  <a:srgbClr val="3F230A"/>
                </a:solidFill>
              </a:rPr>
              <a:t> of </a:t>
            </a:r>
            <a:r>
              <a:rPr lang="hu-HU" dirty="0" err="1" smtClean="0">
                <a:solidFill>
                  <a:srgbClr val="3F230A"/>
                </a:solidFill>
              </a:rPr>
              <a:t>professional</a:t>
            </a:r>
            <a:r>
              <a:rPr lang="hu-HU" dirty="0" smtClean="0">
                <a:solidFill>
                  <a:srgbClr val="3F230A"/>
                </a:solidFill>
              </a:rPr>
              <a:t> </a:t>
            </a:r>
            <a:r>
              <a:rPr lang="hu-HU" dirty="0" err="1" smtClean="0">
                <a:solidFill>
                  <a:srgbClr val="3F230A"/>
                </a:solidFill>
              </a:rPr>
              <a:t>teachers</a:t>
            </a:r>
            <a:endParaRPr lang="hu-HU" dirty="0">
              <a:solidFill>
                <a:srgbClr val="3F230A"/>
              </a:solidFill>
            </a:endParaRPr>
          </a:p>
          <a:p>
            <a:r>
              <a:rPr lang="hu-HU" dirty="0" smtClean="0">
                <a:solidFill>
                  <a:srgbClr val="3F230A"/>
                </a:solidFill>
              </a:rPr>
              <a:t>T</a:t>
            </a:r>
            <a:r>
              <a:rPr lang="en-GB" dirty="0" err="1" smtClean="0">
                <a:solidFill>
                  <a:srgbClr val="3F230A"/>
                </a:solidFill>
              </a:rPr>
              <a:t>esting</a:t>
            </a:r>
            <a:r>
              <a:rPr lang="en-GB" dirty="0" smtClean="0">
                <a:solidFill>
                  <a:srgbClr val="3F230A"/>
                </a:solidFill>
              </a:rPr>
              <a:t>,</a:t>
            </a:r>
            <a:endParaRPr lang="hu-HU" dirty="0" smtClean="0">
              <a:solidFill>
                <a:srgbClr val="3F230A"/>
              </a:solidFill>
            </a:endParaRPr>
          </a:p>
          <a:p>
            <a:r>
              <a:rPr lang="en-GB" dirty="0" smtClean="0">
                <a:solidFill>
                  <a:srgbClr val="3F230A"/>
                </a:solidFill>
              </a:rPr>
              <a:t>collecting </a:t>
            </a:r>
            <a:r>
              <a:rPr lang="en-GB" dirty="0">
                <a:solidFill>
                  <a:srgbClr val="3F230A"/>
                </a:solidFill>
              </a:rPr>
              <a:t>feedback and improvement according to the evaluation of the external </a:t>
            </a:r>
            <a:r>
              <a:rPr lang="en-GB" dirty="0" smtClean="0">
                <a:solidFill>
                  <a:srgbClr val="3F230A"/>
                </a:solidFill>
              </a:rPr>
              <a:t>participants</a:t>
            </a:r>
            <a:endParaRPr lang="hu-HU" dirty="0" smtClean="0">
              <a:solidFill>
                <a:srgbClr val="3F23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67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28600" lvl="0" indent="-228600" algn="ctr">
              <a:lnSpc>
                <a:spcPct val="120000"/>
              </a:lnSpc>
              <a:spcBef>
                <a:spcPts val="1000"/>
              </a:spcBef>
            </a:pPr>
            <a:r>
              <a:rPr lang="hu-HU" sz="3600" b="1" dirty="0" smtClean="0">
                <a:ea typeface="+mn-ea"/>
                <a:cs typeface="+mn-cs"/>
              </a:rPr>
              <a:t>05 - </a:t>
            </a:r>
            <a:r>
              <a:rPr lang="en-GB" sz="3600" b="1" dirty="0" smtClean="0">
                <a:ea typeface="+mn-ea"/>
                <a:cs typeface="+mn-cs"/>
              </a:rPr>
              <a:t>A1 </a:t>
            </a:r>
            <a:r>
              <a:rPr lang="en-GB" sz="3600" b="1" dirty="0">
                <a:ea typeface="+mn-ea"/>
                <a:cs typeface="+mn-cs"/>
              </a:rPr>
              <a:t>Piloting the course in Hungary </a:t>
            </a:r>
            <a:r>
              <a:rPr lang="hu-HU" sz="3600" b="1" dirty="0">
                <a:ea typeface="+mn-ea"/>
                <a:cs typeface="+mn-cs"/>
              </a:rPr>
              <a:t/>
            </a:r>
            <a:br>
              <a:rPr lang="hu-HU" sz="3600" b="1" dirty="0">
                <a:ea typeface="+mn-ea"/>
                <a:cs typeface="+mn-cs"/>
              </a:rPr>
            </a:br>
            <a:r>
              <a:rPr lang="hu-HU" sz="3600" b="1" dirty="0" smtClean="0">
                <a:ea typeface="+mn-ea"/>
                <a:cs typeface="+mn-cs"/>
              </a:rPr>
              <a:t>05 - </a:t>
            </a:r>
            <a:r>
              <a:rPr lang="en-GB" sz="3600" b="1" dirty="0" smtClean="0">
                <a:ea typeface="+mn-ea"/>
                <a:cs typeface="+mn-cs"/>
              </a:rPr>
              <a:t>A2 </a:t>
            </a:r>
            <a:r>
              <a:rPr lang="en-GB" sz="3600" b="1" dirty="0">
                <a:ea typeface="+mn-ea"/>
                <a:cs typeface="+mn-cs"/>
              </a:rPr>
              <a:t>Piloting the course in </a:t>
            </a:r>
            <a:r>
              <a:rPr lang="en-GB" sz="3600" b="1" dirty="0" smtClean="0">
                <a:ea typeface="+mn-ea"/>
                <a:cs typeface="+mn-cs"/>
              </a:rPr>
              <a:t>Macedonia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With the help of the built platform, you can test your curriculum </a:t>
            </a:r>
            <a:r>
              <a:rPr lang="hu-HU" dirty="0" smtClean="0"/>
              <a:t> </a:t>
            </a:r>
            <a:r>
              <a:rPr lang="hu-HU" dirty="0" err="1" smtClean="0"/>
              <a:t>among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en-US" dirty="0" smtClean="0"/>
              <a:t>two </a:t>
            </a:r>
            <a:r>
              <a:rPr lang="en-US" dirty="0"/>
              <a:t>countries' professional teachers</a:t>
            </a:r>
            <a:r>
              <a:rPr lang="en-US" dirty="0" smtClean="0"/>
              <a:t>.</a:t>
            </a:r>
            <a:endParaRPr lang="hu-HU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15 people from Macedonia - deadline January 31, 2019 </a:t>
            </a:r>
            <a:r>
              <a:rPr lang="hu-HU" dirty="0" smtClean="0"/>
              <a:t>and 15 </a:t>
            </a:r>
            <a:r>
              <a:rPr lang="hu-HU" dirty="0" err="1" smtClean="0"/>
              <a:t>people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hungary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15</a:t>
            </a:r>
            <a:r>
              <a:rPr lang="en-US" dirty="0" smtClean="0"/>
              <a:t> </a:t>
            </a:r>
            <a:r>
              <a:rPr lang="en-US" dirty="0"/>
              <a:t>people from Hungary - deadline 30 April 2019 </a:t>
            </a:r>
            <a:endParaRPr lang="hu-HU" dirty="0" smtClean="0"/>
          </a:p>
          <a:p>
            <a:pPr marL="0" indent="0">
              <a:buNone/>
            </a:pPr>
            <a:r>
              <a:rPr lang="en-US" dirty="0" smtClean="0"/>
              <a:t>Testing the </a:t>
            </a:r>
            <a:r>
              <a:rPr lang="en-US" dirty="0"/>
              <a:t>e-learning surface </a:t>
            </a:r>
            <a:r>
              <a:rPr lang="hu-HU" dirty="0" smtClean="0"/>
              <a:t>, </a:t>
            </a:r>
            <a:r>
              <a:rPr lang="en-US" dirty="0" smtClean="0"/>
              <a:t>Responsibility</a:t>
            </a:r>
            <a:r>
              <a:rPr lang="en-US" dirty="0"/>
              <a:t>: </a:t>
            </a:r>
            <a:r>
              <a:rPr lang="en-US" dirty="0" err="1"/>
              <a:t>Galamb</a:t>
            </a:r>
            <a:r>
              <a:rPr lang="en-US" dirty="0"/>
              <a:t> </a:t>
            </a:r>
            <a:r>
              <a:rPr lang="en-US" dirty="0" err="1"/>
              <a:t>József</a:t>
            </a:r>
            <a:r>
              <a:rPr lang="en-US" dirty="0"/>
              <a:t> </a:t>
            </a:r>
            <a:r>
              <a:rPr lang="en-US" dirty="0" smtClean="0"/>
              <a:t>Agricultural</a:t>
            </a:r>
            <a:r>
              <a:rPr lang="hu-HU" dirty="0" smtClean="0"/>
              <a:t> </a:t>
            </a:r>
            <a:r>
              <a:rPr lang="hu-HU" dirty="0" err="1" smtClean="0"/>
              <a:t>secondary</a:t>
            </a:r>
            <a:r>
              <a:rPr lang="hu-HU" dirty="0" smtClean="0"/>
              <a:t> </a:t>
            </a:r>
            <a:r>
              <a:rPr lang="hu-HU" dirty="0" err="1" smtClean="0"/>
              <a:t>school</a:t>
            </a:r>
            <a:r>
              <a:rPr lang="en-US" dirty="0" smtClean="0"/>
              <a:t> </a:t>
            </a:r>
            <a:r>
              <a:rPr lang="en-US" dirty="0"/>
              <a:t>and the Foundation Agro-Center for Education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9268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 algn="ctr">
              <a:lnSpc>
                <a:spcPct val="120000"/>
              </a:lnSpc>
              <a:spcBef>
                <a:spcPts val="1000"/>
              </a:spcBef>
            </a:pPr>
            <a:r>
              <a:rPr lang="hu-HU" sz="3600" b="1" dirty="0" smtClean="0">
                <a:ea typeface="+mn-ea"/>
                <a:cs typeface="+mn-cs"/>
              </a:rPr>
              <a:t>05 - </a:t>
            </a:r>
            <a:r>
              <a:rPr lang="en-GB" sz="3600" b="1" dirty="0" smtClean="0">
                <a:ea typeface="+mn-ea"/>
                <a:cs typeface="+mn-cs"/>
              </a:rPr>
              <a:t>A3 </a:t>
            </a:r>
            <a:r>
              <a:rPr lang="en-GB" sz="3600" b="1" dirty="0">
                <a:ea typeface="+mn-ea"/>
                <a:cs typeface="+mn-cs"/>
              </a:rPr>
              <a:t>Analysing the feedback of the testing </a:t>
            </a:r>
            <a:r>
              <a:rPr lang="en-GB" sz="3600" b="1" dirty="0" smtClean="0">
                <a:ea typeface="+mn-ea"/>
                <a:cs typeface="+mn-cs"/>
              </a:rPr>
              <a:t>phase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3F230A"/>
                </a:solidFill>
              </a:rPr>
              <a:t>The results of examining the results of Macedonia's e-learning training can be incorporated into the course of training in Hungary - time sliding </a:t>
            </a:r>
            <a:endParaRPr lang="hu-HU" dirty="0" smtClean="0">
              <a:solidFill>
                <a:srgbClr val="3F230A"/>
              </a:solidFill>
            </a:endParaRPr>
          </a:p>
          <a:p>
            <a:r>
              <a:rPr lang="en-US" dirty="0" smtClean="0">
                <a:solidFill>
                  <a:srgbClr val="3F230A"/>
                </a:solidFill>
              </a:rPr>
              <a:t>Comparison </a:t>
            </a:r>
            <a:r>
              <a:rPr lang="en-US" dirty="0">
                <a:solidFill>
                  <a:srgbClr val="3F230A"/>
                </a:solidFill>
              </a:rPr>
              <a:t>of the results of the tests in two countries </a:t>
            </a:r>
            <a:endParaRPr lang="hu-HU" dirty="0" smtClean="0">
              <a:solidFill>
                <a:srgbClr val="3F230A"/>
              </a:solidFill>
            </a:endParaRPr>
          </a:p>
          <a:p>
            <a:r>
              <a:rPr lang="en-US" dirty="0" smtClean="0">
                <a:solidFill>
                  <a:srgbClr val="3F230A"/>
                </a:solidFill>
              </a:rPr>
              <a:t>It </a:t>
            </a:r>
            <a:r>
              <a:rPr lang="en-US" dirty="0">
                <a:solidFill>
                  <a:srgbClr val="3F230A"/>
                </a:solidFill>
              </a:rPr>
              <a:t>is important to build the </a:t>
            </a:r>
            <a:r>
              <a:rPr lang="en-US" dirty="0" smtClean="0">
                <a:solidFill>
                  <a:srgbClr val="3F230A"/>
                </a:solidFill>
              </a:rPr>
              <a:t>phases</a:t>
            </a:r>
            <a:r>
              <a:rPr lang="hu-HU" dirty="0" smtClean="0">
                <a:solidFill>
                  <a:srgbClr val="3F230A"/>
                </a:solidFill>
              </a:rPr>
              <a:t>,</a:t>
            </a:r>
            <a:r>
              <a:rPr lang="en-US" dirty="0" smtClean="0">
                <a:solidFill>
                  <a:srgbClr val="3F230A"/>
                </a:solidFill>
              </a:rPr>
              <a:t> </a:t>
            </a:r>
            <a:r>
              <a:rPr lang="en-US" dirty="0">
                <a:solidFill>
                  <a:srgbClr val="3F230A"/>
                </a:solidFill>
              </a:rPr>
              <a:t>time schedule and contact between </a:t>
            </a:r>
            <a:r>
              <a:rPr lang="en-US" dirty="0" smtClean="0">
                <a:solidFill>
                  <a:srgbClr val="3F230A"/>
                </a:solidFill>
              </a:rPr>
              <a:t>partners</a:t>
            </a:r>
            <a:endParaRPr lang="hu-HU" dirty="0" smtClean="0">
              <a:solidFill>
                <a:srgbClr val="3F230A"/>
              </a:solidFill>
            </a:endParaRPr>
          </a:p>
          <a:p>
            <a:r>
              <a:rPr lang="en-US" dirty="0" smtClean="0">
                <a:solidFill>
                  <a:srgbClr val="3F230A"/>
                </a:solidFill>
              </a:rPr>
              <a:t> </a:t>
            </a:r>
            <a:r>
              <a:rPr lang="en-US" dirty="0">
                <a:solidFill>
                  <a:srgbClr val="3F230A"/>
                </a:solidFill>
              </a:rPr>
              <a:t>E-learning experience and contact: </a:t>
            </a:r>
            <a:r>
              <a:rPr lang="en-US" dirty="0" err="1">
                <a:solidFill>
                  <a:srgbClr val="3F230A"/>
                </a:solidFill>
              </a:rPr>
              <a:t>ITStudy</a:t>
            </a:r>
            <a:r>
              <a:rPr lang="en-US" dirty="0">
                <a:solidFill>
                  <a:srgbClr val="3F230A"/>
                </a:solidFill>
              </a:rPr>
              <a:t>, AG </a:t>
            </a:r>
            <a:r>
              <a:rPr lang="en-US" dirty="0" err="1">
                <a:solidFill>
                  <a:srgbClr val="3F230A"/>
                </a:solidFill>
              </a:rPr>
              <a:t>Futura</a:t>
            </a:r>
            <a:r>
              <a:rPr lang="en-US" dirty="0">
                <a:solidFill>
                  <a:srgbClr val="3F230A"/>
                </a:solidFill>
              </a:rPr>
              <a:t> Technologies</a:t>
            </a:r>
            <a:endParaRPr lang="hu-HU" dirty="0">
              <a:solidFill>
                <a:srgbClr val="3F23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55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O5 - A4 </a:t>
            </a:r>
            <a:r>
              <a:rPr lang="en-GB" dirty="0" smtClean="0"/>
              <a:t>Improvement </a:t>
            </a:r>
            <a:r>
              <a:rPr lang="en-GB" dirty="0"/>
              <a:t>of the course according to the feedback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Based on feedback from the training courses, develop e-learning, </a:t>
            </a:r>
            <a:r>
              <a:rPr lang="en-US" dirty="0" smtClean="0"/>
              <a:t>review </a:t>
            </a:r>
            <a:r>
              <a:rPr lang="en-US" dirty="0"/>
              <a:t>the </a:t>
            </a:r>
            <a:r>
              <a:rPr lang="en-US" dirty="0" err="1" smtClean="0"/>
              <a:t>curriculu</a:t>
            </a:r>
            <a:r>
              <a:rPr lang="hu-HU" dirty="0" smtClean="0"/>
              <a:t>m </a:t>
            </a:r>
          </a:p>
          <a:p>
            <a:r>
              <a:rPr lang="en-US" dirty="0" smtClean="0"/>
              <a:t>materials </a:t>
            </a:r>
            <a:r>
              <a:rPr lang="en-US" dirty="0"/>
              <a:t>Make the necessary </a:t>
            </a:r>
            <a:r>
              <a:rPr lang="en-US" dirty="0" smtClean="0"/>
              <a:t>adjustments</a:t>
            </a:r>
            <a:endParaRPr lang="hu-HU" dirty="0" smtClean="0"/>
          </a:p>
          <a:p>
            <a:r>
              <a:rPr lang="en-US" dirty="0" smtClean="0"/>
              <a:t> </a:t>
            </a:r>
            <a:r>
              <a:rPr lang="en-US" dirty="0"/>
              <a:t>Deadline: April 30, </a:t>
            </a:r>
            <a:r>
              <a:rPr lang="en-US" dirty="0" smtClean="0"/>
              <a:t>2019</a:t>
            </a:r>
            <a:endParaRPr lang="hu-HU" dirty="0"/>
          </a:p>
          <a:p>
            <a:r>
              <a:rPr lang="en-US" dirty="0" smtClean="0"/>
              <a:t> </a:t>
            </a:r>
            <a:r>
              <a:rPr lang="en-US" dirty="0"/>
              <a:t>Responsible: CAPDM: Capture. Author. Publish. Deliver. Manage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628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98680" y="698679"/>
            <a:ext cx="10396882" cy="1151965"/>
          </a:xfrm>
        </p:spPr>
        <p:txBody>
          <a:bodyPr/>
          <a:lstStyle/>
          <a:p>
            <a:r>
              <a:rPr lang="hu-HU" dirty="0" err="1" smtClean="0"/>
              <a:t>Indicators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u-HU" dirty="0" err="1">
                <a:solidFill>
                  <a:srgbClr val="3F230A"/>
                </a:solidFill>
              </a:rPr>
              <a:t>Module</a:t>
            </a:r>
            <a:r>
              <a:rPr lang="hu-HU" dirty="0">
                <a:solidFill>
                  <a:srgbClr val="3F230A"/>
                </a:solidFill>
              </a:rPr>
              <a:t> </a:t>
            </a:r>
            <a:r>
              <a:rPr lang="hu-HU" dirty="0" err="1">
                <a:solidFill>
                  <a:srgbClr val="3F230A"/>
                </a:solidFill>
              </a:rPr>
              <a:t>information</a:t>
            </a:r>
            <a:r>
              <a:rPr lang="hu-HU" dirty="0">
                <a:solidFill>
                  <a:srgbClr val="3F230A"/>
                </a:solidFill>
              </a:rPr>
              <a:t> (</a:t>
            </a:r>
            <a:r>
              <a:rPr lang="hu-HU" dirty="0" err="1">
                <a:solidFill>
                  <a:srgbClr val="3F230A"/>
                </a:solidFill>
              </a:rPr>
              <a:t>learning</a:t>
            </a:r>
            <a:r>
              <a:rPr lang="hu-HU" dirty="0">
                <a:solidFill>
                  <a:srgbClr val="3F230A"/>
                </a:solidFill>
              </a:rPr>
              <a:t> </a:t>
            </a:r>
            <a:r>
              <a:rPr lang="hu-HU" dirty="0" err="1">
                <a:solidFill>
                  <a:srgbClr val="3F230A"/>
                </a:solidFill>
              </a:rPr>
              <a:t>objectives</a:t>
            </a:r>
            <a:r>
              <a:rPr lang="hu-HU" dirty="0">
                <a:solidFill>
                  <a:srgbClr val="3F230A"/>
                </a:solidFill>
              </a:rPr>
              <a:t>, </a:t>
            </a:r>
            <a:r>
              <a:rPr lang="hu-HU" dirty="0" err="1">
                <a:solidFill>
                  <a:srgbClr val="3F230A"/>
                </a:solidFill>
              </a:rPr>
              <a:t>learning</a:t>
            </a:r>
            <a:r>
              <a:rPr lang="hu-HU" dirty="0">
                <a:solidFill>
                  <a:srgbClr val="3F230A"/>
                </a:solidFill>
              </a:rPr>
              <a:t> </a:t>
            </a:r>
            <a:r>
              <a:rPr lang="hu-HU" dirty="0" err="1">
                <a:solidFill>
                  <a:srgbClr val="3F230A"/>
                </a:solidFill>
              </a:rPr>
              <a:t>outcomes</a:t>
            </a:r>
            <a:r>
              <a:rPr lang="hu-HU" dirty="0">
                <a:solidFill>
                  <a:srgbClr val="3F230A"/>
                </a:solidFill>
              </a:rPr>
              <a:t>, </a:t>
            </a:r>
            <a:r>
              <a:rPr lang="hu-HU" dirty="0" err="1">
                <a:solidFill>
                  <a:srgbClr val="3F230A"/>
                </a:solidFill>
              </a:rPr>
              <a:t>tasks</a:t>
            </a:r>
            <a:r>
              <a:rPr lang="hu-HU" dirty="0">
                <a:solidFill>
                  <a:srgbClr val="3F230A"/>
                </a:solidFill>
              </a:rPr>
              <a:t>, </a:t>
            </a:r>
            <a:r>
              <a:rPr lang="hu-HU" dirty="0" err="1">
                <a:solidFill>
                  <a:srgbClr val="3F230A"/>
                </a:solidFill>
              </a:rPr>
              <a:t>credits</a:t>
            </a:r>
            <a:r>
              <a:rPr lang="hu-HU" dirty="0" smtClean="0">
                <a:solidFill>
                  <a:srgbClr val="3F230A"/>
                </a:solidFill>
              </a:rPr>
              <a:t>)</a:t>
            </a:r>
          </a:p>
          <a:p>
            <a:r>
              <a:rPr lang="hu-HU" dirty="0" smtClean="0">
                <a:solidFill>
                  <a:srgbClr val="3F230A"/>
                </a:solidFill>
              </a:rPr>
              <a:t> </a:t>
            </a:r>
            <a:r>
              <a:rPr lang="hu-HU" dirty="0" err="1">
                <a:solidFill>
                  <a:srgbClr val="3F230A"/>
                </a:solidFill>
              </a:rPr>
              <a:t>Help</a:t>
            </a:r>
            <a:r>
              <a:rPr lang="hu-HU" dirty="0">
                <a:solidFill>
                  <a:srgbClr val="3F230A"/>
                </a:solidFill>
              </a:rPr>
              <a:t> </a:t>
            </a:r>
            <a:r>
              <a:rPr lang="hu-HU" dirty="0" err="1">
                <a:solidFill>
                  <a:srgbClr val="3F230A"/>
                </a:solidFill>
              </a:rPr>
              <a:t>with</a:t>
            </a:r>
            <a:r>
              <a:rPr lang="hu-HU" dirty="0">
                <a:solidFill>
                  <a:srgbClr val="3F230A"/>
                </a:solidFill>
              </a:rPr>
              <a:t> </a:t>
            </a:r>
            <a:r>
              <a:rPr lang="hu-HU" dirty="0" err="1">
                <a:solidFill>
                  <a:srgbClr val="3F230A"/>
                </a:solidFill>
              </a:rPr>
              <a:t>navigation</a:t>
            </a:r>
            <a:r>
              <a:rPr lang="hu-HU" dirty="0">
                <a:solidFill>
                  <a:srgbClr val="3F230A"/>
                </a:solidFill>
              </a:rPr>
              <a:t>, </a:t>
            </a:r>
            <a:r>
              <a:rPr lang="hu-HU" dirty="0" err="1">
                <a:solidFill>
                  <a:srgbClr val="3F230A"/>
                </a:solidFill>
              </a:rPr>
              <a:t>self-assessment</a:t>
            </a:r>
            <a:r>
              <a:rPr lang="hu-HU" dirty="0">
                <a:solidFill>
                  <a:srgbClr val="3F230A"/>
                </a:solidFill>
              </a:rPr>
              <a:t> </a:t>
            </a:r>
            <a:r>
              <a:rPr lang="hu-HU" dirty="0" err="1">
                <a:solidFill>
                  <a:srgbClr val="3F230A"/>
                </a:solidFill>
              </a:rPr>
              <a:t>questionnaire</a:t>
            </a:r>
            <a:r>
              <a:rPr lang="hu-HU" dirty="0" smtClean="0">
                <a:solidFill>
                  <a:srgbClr val="3F230A"/>
                </a:solidFill>
              </a:rPr>
              <a:t>,</a:t>
            </a:r>
          </a:p>
          <a:p>
            <a:r>
              <a:rPr lang="hu-HU" dirty="0" smtClean="0">
                <a:solidFill>
                  <a:srgbClr val="3F230A"/>
                </a:solidFill>
              </a:rPr>
              <a:t> </a:t>
            </a:r>
            <a:r>
              <a:rPr lang="hu-HU" dirty="0" err="1">
                <a:solidFill>
                  <a:srgbClr val="3F230A"/>
                </a:solidFill>
              </a:rPr>
              <a:t>instruction</a:t>
            </a:r>
            <a:r>
              <a:rPr lang="hu-HU" dirty="0">
                <a:solidFill>
                  <a:srgbClr val="3F230A"/>
                </a:solidFill>
              </a:rPr>
              <a:t> </a:t>
            </a:r>
            <a:r>
              <a:rPr lang="hu-HU" dirty="0" err="1">
                <a:solidFill>
                  <a:srgbClr val="3F230A"/>
                </a:solidFill>
              </a:rPr>
              <a:t>for</a:t>
            </a:r>
            <a:r>
              <a:rPr lang="hu-HU" dirty="0">
                <a:solidFill>
                  <a:srgbClr val="3F230A"/>
                </a:solidFill>
              </a:rPr>
              <a:t> </a:t>
            </a:r>
            <a:r>
              <a:rPr lang="hu-HU" dirty="0" err="1">
                <a:solidFill>
                  <a:srgbClr val="3F230A"/>
                </a:solidFill>
              </a:rPr>
              <a:t>learning</a:t>
            </a:r>
            <a:r>
              <a:rPr lang="hu-HU" dirty="0">
                <a:solidFill>
                  <a:srgbClr val="3F230A"/>
                </a:solidFill>
              </a:rPr>
              <a:t>, </a:t>
            </a:r>
            <a:endParaRPr lang="hu-HU" dirty="0" smtClean="0">
              <a:solidFill>
                <a:srgbClr val="3F230A"/>
              </a:solidFill>
            </a:endParaRPr>
          </a:p>
          <a:p>
            <a:r>
              <a:rPr lang="hu-HU" dirty="0" err="1" smtClean="0">
                <a:solidFill>
                  <a:srgbClr val="3F230A"/>
                </a:solidFill>
              </a:rPr>
              <a:t>digital</a:t>
            </a:r>
            <a:r>
              <a:rPr lang="hu-HU" dirty="0" smtClean="0">
                <a:solidFill>
                  <a:srgbClr val="3F230A"/>
                </a:solidFill>
              </a:rPr>
              <a:t> </a:t>
            </a:r>
            <a:r>
              <a:rPr lang="hu-HU" dirty="0" err="1">
                <a:solidFill>
                  <a:srgbClr val="3F230A"/>
                </a:solidFill>
              </a:rPr>
              <a:t>content</a:t>
            </a:r>
            <a:r>
              <a:rPr lang="hu-HU" dirty="0">
                <a:solidFill>
                  <a:srgbClr val="3F230A"/>
                </a:solidFill>
              </a:rPr>
              <a:t> </a:t>
            </a:r>
            <a:r>
              <a:rPr lang="hu-HU" dirty="0" err="1">
                <a:solidFill>
                  <a:srgbClr val="3F230A"/>
                </a:solidFill>
              </a:rPr>
              <a:t>for</a:t>
            </a:r>
            <a:r>
              <a:rPr lang="hu-HU" dirty="0">
                <a:solidFill>
                  <a:srgbClr val="3F230A"/>
                </a:solidFill>
              </a:rPr>
              <a:t> </a:t>
            </a:r>
            <a:r>
              <a:rPr lang="hu-HU" dirty="0" err="1">
                <a:solidFill>
                  <a:srgbClr val="3F230A"/>
                </a:solidFill>
              </a:rPr>
              <a:t>module</a:t>
            </a:r>
            <a:r>
              <a:rPr lang="hu-HU" dirty="0">
                <a:solidFill>
                  <a:srgbClr val="3F230A"/>
                </a:solidFill>
              </a:rPr>
              <a:t> </a:t>
            </a:r>
            <a:r>
              <a:rPr lang="hu-HU" dirty="0" err="1">
                <a:solidFill>
                  <a:srgbClr val="3F230A"/>
                </a:solidFill>
              </a:rPr>
              <a:t>tasks</a:t>
            </a:r>
            <a:r>
              <a:rPr lang="hu-HU" dirty="0">
                <a:solidFill>
                  <a:srgbClr val="3F230A"/>
                </a:solidFill>
              </a:rPr>
              <a:t>, </a:t>
            </a:r>
            <a:endParaRPr lang="hu-HU" dirty="0" smtClean="0">
              <a:solidFill>
                <a:srgbClr val="3F230A"/>
              </a:solidFill>
            </a:endParaRPr>
          </a:p>
          <a:p>
            <a:r>
              <a:rPr lang="hu-HU" dirty="0" err="1" smtClean="0">
                <a:solidFill>
                  <a:srgbClr val="3F230A"/>
                </a:solidFill>
              </a:rPr>
              <a:t>Quizzes</a:t>
            </a:r>
            <a:endParaRPr lang="hu-HU" dirty="0" smtClean="0">
              <a:solidFill>
                <a:srgbClr val="3F230A"/>
              </a:solidFill>
            </a:endParaRPr>
          </a:p>
          <a:p>
            <a:r>
              <a:rPr lang="hu-HU" dirty="0" smtClean="0">
                <a:solidFill>
                  <a:srgbClr val="3F230A"/>
                </a:solidFill>
              </a:rPr>
              <a:t> </a:t>
            </a:r>
            <a:r>
              <a:rPr lang="hu-HU" dirty="0" err="1">
                <a:solidFill>
                  <a:srgbClr val="3F230A"/>
                </a:solidFill>
              </a:rPr>
              <a:t>communication</a:t>
            </a:r>
            <a:r>
              <a:rPr lang="hu-HU" dirty="0">
                <a:solidFill>
                  <a:srgbClr val="3F230A"/>
                </a:solidFill>
              </a:rPr>
              <a:t> </a:t>
            </a:r>
            <a:r>
              <a:rPr lang="hu-HU" dirty="0" err="1">
                <a:solidFill>
                  <a:srgbClr val="3F230A"/>
                </a:solidFill>
              </a:rPr>
              <a:t>tools</a:t>
            </a:r>
            <a:r>
              <a:rPr lang="hu-HU" dirty="0">
                <a:solidFill>
                  <a:srgbClr val="3F230A"/>
                </a:solidFill>
              </a:rPr>
              <a:t>: </a:t>
            </a:r>
            <a:r>
              <a:rPr lang="hu-HU" dirty="0" err="1">
                <a:solidFill>
                  <a:srgbClr val="3F230A"/>
                </a:solidFill>
              </a:rPr>
              <a:t>forum</a:t>
            </a:r>
            <a:r>
              <a:rPr lang="hu-HU" dirty="0">
                <a:solidFill>
                  <a:srgbClr val="3F230A"/>
                </a:solidFill>
              </a:rPr>
              <a:t>, </a:t>
            </a:r>
            <a:r>
              <a:rPr lang="hu-HU" dirty="0" err="1">
                <a:solidFill>
                  <a:srgbClr val="3F230A"/>
                </a:solidFill>
              </a:rPr>
              <a:t>blog</a:t>
            </a:r>
            <a:r>
              <a:rPr lang="hu-HU" dirty="0">
                <a:solidFill>
                  <a:srgbClr val="3F230A"/>
                </a:solidFill>
              </a:rPr>
              <a:t>, </a:t>
            </a:r>
            <a:r>
              <a:rPr lang="hu-HU" dirty="0" err="1">
                <a:solidFill>
                  <a:srgbClr val="3F230A"/>
                </a:solidFill>
              </a:rPr>
              <a:t>messages</a:t>
            </a:r>
            <a:endParaRPr lang="hu-HU" dirty="0">
              <a:solidFill>
                <a:srgbClr val="3F23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6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ő esemény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TM04033927[[fn=Fő esemény]]</Template>
  <TotalTime>311</TotalTime>
  <Words>577</Words>
  <Application>Microsoft Office PowerPoint</Application>
  <PresentationFormat>Szélesvásznú</PresentationFormat>
  <Paragraphs>66</Paragraphs>
  <Slides>7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1" baseType="lpstr">
      <vt:lpstr>Arial</vt:lpstr>
      <vt:lpstr>Calibri</vt:lpstr>
      <vt:lpstr>Impact</vt:lpstr>
      <vt:lpstr>Fő esemény</vt:lpstr>
      <vt:lpstr>PowerPoint bemutató</vt:lpstr>
      <vt:lpstr>O5 Main tasks</vt:lpstr>
      <vt:lpstr>O5 Main goals</vt:lpstr>
      <vt:lpstr>05 - A1 Piloting the course in Hungary  05 - A2 Piloting the course in Macedonia</vt:lpstr>
      <vt:lpstr>05 - A3 Analysing the feedback of the testing phase</vt:lpstr>
      <vt:lpstr>O5 - A4 Improvement of the course according to the feedback</vt:lpstr>
      <vt:lpstr>Indicators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Horváth Zoltán</dc:creator>
  <cp:lastModifiedBy>Horváth Zoltán</cp:lastModifiedBy>
  <cp:revision>17</cp:revision>
  <dcterms:created xsi:type="dcterms:W3CDTF">2017-09-10T08:36:04Z</dcterms:created>
  <dcterms:modified xsi:type="dcterms:W3CDTF">2017-09-11T13:44:34Z</dcterms:modified>
</cp:coreProperties>
</file>