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trekesz" initials="N" lastIdx="1" clrIdx="0">
    <p:extLst>
      <p:ext uri="{19B8F6BF-5375-455C-9EA6-DF929625EA0E}">
        <p15:presenceInfo xmlns:p15="http://schemas.microsoft.com/office/powerpoint/2012/main" userId="Netrekes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230C"/>
    <a:srgbClr val="3F230B"/>
    <a:srgbClr val="3D2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9-06T13:47:13.114" idx="1">
    <p:pos x="7074" y="1176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9-06T13:47:13.114" idx="1">
    <p:pos x="7074" y="1176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041E-7171-4E3D-B2D0-551EF757D6A2}" type="datetimeFigureOut">
              <a:rPr lang="hu-HU" smtClean="0"/>
              <a:t>2017.09.11.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5866-FEE5-47A4-AA25-AA4F2AB471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465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041E-7171-4E3D-B2D0-551EF757D6A2}" type="datetimeFigureOut">
              <a:rPr lang="hu-HU" smtClean="0"/>
              <a:t>2017.09.11.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5866-FEE5-47A4-AA25-AA4F2AB471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4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041E-7171-4E3D-B2D0-551EF757D6A2}" type="datetimeFigureOut">
              <a:rPr lang="hu-HU" smtClean="0"/>
              <a:t>2017.09.11.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5866-FEE5-47A4-AA25-AA4F2AB471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876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041E-7171-4E3D-B2D0-551EF757D6A2}" type="datetimeFigureOut">
              <a:rPr lang="hu-HU" smtClean="0"/>
              <a:t>2017.09.11.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5866-FEE5-47A4-AA25-AA4F2AB471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51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041E-7171-4E3D-B2D0-551EF757D6A2}" type="datetimeFigureOut">
              <a:rPr lang="hu-HU" smtClean="0"/>
              <a:t>2017.09.11.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5866-FEE5-47A4-AA25-AA4F2AB471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6323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041E-7171-4E3D-B2D0-551EF757D6A2}" type="datetimeFigureOut">
              <a:rPr lang="hu-HU" smtClean="0"/>
              <a:t>2017.09.11.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5866-FEE5-47A4-AA25-AA4F2AB471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288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041E-7171-4E3D-B2D0-551EF757D6A2}" type="datetimeFigureOut">
              <a:rPr lang="hu-HU" smtClean="0"/>
              <a:t>2017.09.11.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5866-FEE5-47A4-AA25-AA4F2AB471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947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041E-7171-4E3D-B2D0-551EF757D6A2}" type="datetimeFigureOut">
              <a:rPr lang="hu-HU" smtClean="0"/>
              <a:t>2017.09.11.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5866-FEE5-47A4-AA25-AA4F2AB471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0857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041E-7171-4E3D-B2D0-551EF757D6A2}" type="datetimeFigureOut">
              <a:rPr lang="hu-HU" smtClean="0"/>
              <a:t>2017.09.11.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5866-FEE5-47A4-AA25-AA4F2AB471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853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041E-7171-4E3D-B2D0-551EF757D6A2}" type="datetimeFigureOut">
              <a:rPr lang="hu-HU" smtClean="0"/>
              <a:t>2017.09.11.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5866-FEE5-47A4-AA25-AA4F2AB471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106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D041E-7171-4E3D-B2D0-551EF757D6A2}" type="datetimeFigureOut">
              <a:rPr lang="hu-HU" smtClean="0"/>
              <a:t>2017.09.11.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A5866-FEE5-47A4-AA25-AA4F2AB471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7505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D041E-7171-4E3D-B2D0-551EF757D6A2}" type="datetimeFigureOut">
              <a:rPr lang="hu-HU" smtClean="0"/>
              <a:t>2017.09.11.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A5866-FEE5-47A4-AA25-AA4F2AB4716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917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4304" y="1811573"/>
            <a:ext cx="9144000" cy="2387600"/>
          </a:xfrm>
        </p:spPr>
        <p:txBody>
          <a:bodyPr/>
          <a:lstStyle/>
          <a:p>
            <a:r>
              <a:rPr lang="en-US" b="1" dirty="0" smtClean="0">
                <a:solidFill>
                  <a:srgbClr val="3F230B"/>
                </a:solidFill>
              </a:rPr>
              <a:t>O6 Planning for valorization and sustainability</a:t>
            </a:r>
            <a:endParaRPr lang="hu-HU" b="1" dirty="0">
              <a:solidFill>
                <a:srgbClr val="3F230B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696743"/>
            <a:ext cx="9144000" cy="1655762"/>
          </a:xfrm>
        </p:spPr>
        <p:txBody>
          <a:bodyPr/>
          <a:lstStyle/>
          <a:p>
            <a:r>
              <a:rPr lang="en-US" dirty="0" smtClean="0"/>
              <a:t>Leader: GAK</a:t>
            </a:r>
          </a:p>
          <a:p>
            <a:endParaRPr lang="hu-HU" dirty="0"/>
          </a:p>
        </p:txBody>
      </p:sp>
      <p:sp>
        <p:nvSpPr>
          <p:cNvPr id="5" name="AutoShape 2" descr="https://mail.google.com/mail/u/0/?ui=2&amp;ik=aac521ed92&amp;view=fimg&amp;th=15d977c9bebbe636&amp;attid=0.1.2&amp;disp=emb&amp;attbid=ANGjdJ_JXO-HxsjCu23ZkUW1QN77ERAOPPmeq8GQW3D-016ZRXpUl-fRU0vRKFheWnTchhAk1FJegyE0hC6sefp5R8O9ysc0wWSlG7OUoJFqcsKOA1K_09hzW6zn6YA&amp;sz=w1162-h280&amp;ats=1504690599995&amp;rm=15d977c9bebbe636&amp;zw&amp;atsh=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75" y="166688"/>
            <a:ext cx="3810000" cy="863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332" y="160338"/>
            <a:ext cx="1955335" cy="101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15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err="1" smtClean="0">
                <a:solidFill>
                  <a:srgbClr val="3F230B"/>
                </a:solidFill>
              </a:rPr>
              <a:t>Aim</a:t>
            </a:r>
            <a:r>
              <a:rPr lang="hu-HU" b="1" dirty="0" smtClean="0">
                <a:solidFill>
                  <a:srgbClr val="3F230B"/>
                </a:solidFill>
              </a:rPr>
              <a:t> of </a:t>
            </a:r>
            <a:r>
              <a:rPr lang="hu-HU" b="1" dirty="0" err="1" smtClean="0">
                <a:solidFill>
                  <a:srgbClr val="3F230B"/>
                </a:solidFill>
              </a:rPr>
              <a:t>this</a:t>
            </a:r>
            <a:r>
              <a:rPr lang="hu-HU" b="1" dirty="0" smtClean="0">
                <a:solidFill>
                  <a:srgbClr val="3F230B"/>
                </a:solidFill>
              </a:rPr>
              <a:t> output</a:t>
            </a:r>
            <a:endParaRPr lang="hu-HU" b="1" dirty="0">
              <a:solidFill>
                <a:srgbClr val="3F230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aim to ensure sustainability in every partner country even if it does not belong to the </a:t>
            </a:r>
            <a:r>
              <a:rPr lang="hu-HU" dirty="0" smtClean="0"/>
              <a:t>2 </a:t>
            </a:r>
            <a:r>
              <a:rPr lang="en-US" dirty="0" smtClean="0"/>
              <a:t>target countries.</a:t>
            </a:r>
            <a:endParaRPr lang="hu-HU" dirty="0" smtClean="0"/>
          </a:p>
          <a:p>
            <a:r>
              <a:rPr lang="en-US" dirty="0" smtClean="0"/>
              <a:t>In the first activity we will produce a </a:t>
            </a:r>
            <a:r>
              <a:rPr lang="en-US" b="1" dirty="0" smtClean="0"/>
              <a:t>digital textbook </a:t>
            </a:r>
            <a:r>
              <a:rPr lang="en-US" dirty="0" smtClean="0"/>
              <a:t>for teachers, based on the developed content in three languages (EN/HU/MK).</a:t>
            </a:r>
          </a:p>
          <a:p>
            <a:r>
              <a:rPr lang="en-US" dirty="0" smtClean="0"/>
              <a:t>We expect three benefits from this product:</a:t>
            </a:r>
          </a:p>
          <a:p>
            <a:pPr lvl="1"/>
            <a:r>
              <a:rPr lang="en-US" dirty="0" smtClean="0"/>
              <a:t>From one hand it serves as a worldwide </a:t>
            </a:r>
            <a:r>
              <a:rPr lang="en-US" b="1" dirty="0" smtClean="0"/>
              <a:t>dissemination tool </a:t>
            </a:r>
            <a:r>
              <a:rPr lang="en-US" dirty="0" smtClean="0"/>
              <a:t>of the results as it will be distributed on the Internet.</a:t>
            </a:r>
          </a:p>
          <a:p>
            <a:pPr lvl="1"/>
            <a:r>
              <a:rPr lang="en-US" dirty="0" smtClean="0"/>
              <a:t>From the other hand it will give a possibility for a </a:t>
            </a:r>
            <a:r>
              <a:rPr lang="en-US" b="1" dirty="0" smtClean="0"/>
              <a:t>final review and improvement </a:t>
            </a:r>
            <a:r>
              <a:rPr lang="en-US" dirty="0" smtClean="0"/>
              <a:t>of the learning content.</a:t>
            </a:r>
          </a:p>
          <a:p>
            <a:pPr lvl="1"/>
            <a:r>
              <a:rPr lang="en-US" dirty="0" smtClean="0"/>
              <a:t>Finally, it will </a:t>
            </a:r>
            <a:r>
              <a:rPr lang="en-US" b="1" dirty="0" smtClean="0"/>
              <a:t>include the experiences of the pilots</a:t>
            </a:r>
            <a:r>
              <a:rPr lang="en-US" dirty="0" smtClean="0"/>
              <a:t>, a summary of the evaluation by the external participants, the representatives of the target group, what gives a further </a:t>
            </a:r>
            <a:r>
              <a:rPr lang="en-US" b="1" dirty="0" smtClean="0"/>
              <a:t>added value </a:t>
            </a:r>
            <a:r>
              <a:rPr lang="en-US" dirty="0" smtClean="0"/>
              <a:t>to the former results.</a:t>
            </a:r>
            <a:endParaRPr lang="hu-H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5994400"/>
            <a:ext cx="3810000" cy="863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" y="6167134"/>
            <a:ext cx="1335110" cy="69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12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3F230B"/>
                </a:solidFill>
              </a:rPr>
              <a:t>O6-A1 Authoring, review and publish </a:t>
            </a:r>
            <a:r>
              <a:rPr lang="en-US" b="1" dirty="0" err="1" smtClean="0">
                <a:solidFill>
                  <a:srgbClr val="3F230B"/>
                </a:solidFill>
              </a:rPr>
              <a:t>AgroTeach</a:t>
            </a:r>
            <a:r>
              <a:rPr lang="en-US" b="1" dirty="0" smtClean="0">
                <a:solidFill>
                  <a:srgbClr val="3F230B"/>
                </a:solidFill>
              </a:rPr>
              <a:t> 4.0 digital textbook (EN/HU/MK)</a:t>
            </a:r>
            <a:endParaRPr lang="hu-HU" b="1" dirty="0">
              <a:solidFill>
                <a:srgbClr val="3F230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Responsible: CAPDM</a:t>
            </a:r>
          </a:p>
          <a:p>
            <a:r>
              <a:rPr lang="en-US" dirty="0" smtClean="0"/>
              <a:t>The tested and reviewed learning content will be published in the form of digital textbook (by</a:t>
            </a:r>
            <a:r>
              <a:rPr lang="hu-HU" dirty="0" smtClean="0"/>
              <a:t> </a:t>
            </a:r>
            <a:r>
              <a:rPr lang="en-US" dirty="0" smtClean="0"/>
              <a:t>using Creative Common </a:t>
            </a:r>
            <a:r>
              <a:rPr lang="en-US" dirty="0" err="1" smtClean="0"/>
              <a:t>Licence</a:t>
            </a:r>
            <a:r>
              <a:rPr lang="en-US" dirty="0" smtClean="0"/>
              <a:t>) freely available for teacher and students as well. </a:t>
            </a:r>
            <a:endParaRPr lang="hu-HU" dirty="0" smtClean="0"/>
          </a:p>
          <a:p>
            <a:r>
              <a:rPr lang="en-US" dirty="0" smtClean="0"/>
              <a:t>The</a:t>
            </a:r>
            <a:r>
              <a:rPr lang="hu-HU" dirty="0" smtClean="0"/>
              <a:t> </a:t>
            </a:r>
            <a:r>
              <a:rPr lang="en-US" dirty="0" smtClean="0"/>
              <a:t>language versions will be </a:t>
            </a:r>
            <a:r>
              <a:rPr lang="en-US" dirty="0" err="1" smtClean="0"/>
              <a:t>localised</a:t>
            </a:r>
            <a:r>
              <a:rPr lang="en-US" dirty="0" smtClean="0"/>
              <a:t> according the special characteristics of target countries.</a:t>
            </a:r>
            <a:r>
              <a:rPr lang="hu-HU" dirty="0" smtClean="0"/>
              <a:t> </a:t>
            </a:r>
          </a:p>
          <a:p>
            <a:pPr lvl="1"/>
            <a:r>
              <a:rPr lang="en-US" dirty="0" smtClean="0"/>
              <a:t>Indicators: 150 A4 p. </a:t>
            </a:r>
            <a:r>
              <a:rPr lang="en-US" dirty="0" smtClean="0"/>
              <a:t>EN/HU/MK</a:t>
            </a:r>
            <a:endParaRPr lang="hu-HU" dirty="0" smtClean="0"/>
          </a:p>
          <a:p>
            <a:pPr lvl="1"/>
            <a:r>
              <a:rPr lang="hu-HU" dirty="0"/>
              <a:t>30 </a:t>
            </a:r>
            <a:r>
              <a:rPr lang="hu-HU" dirty="0" err="1"/>
              <a:t>July</a:t>
            </a:r>
            <a:r>
              <a:rPr lang="hu-HU" dirty="0"/>
              <a:t> 2019</a:t>
            </a:r>
            <a:endParaRPr lang="en-US" dirty="0" smtClean="0"/>
          </a:p>
          <a:p>
            <a:r>
              <a:rPr lang="en-US" dirty="0" smtClean="0"/>
              <a:t>The e-book as publication form differs significantly from the publication of the content in the</a:t>
            </a:r>
            <a:r>
              <a:rPr lang="hu-HU" dirty="0" smtClean="0"/>
              <a:t> </a:t>
            </a:r>
            <a:r>
              <a:rPr lang="en-US" dirty="0" smtClean="0"/>
              <a:t>e-learning environment. </a:t>
            </a:r>
            <a:endParaRPr lang="hu-HU" dirty="0" smtClean="0"/>
          </a:p>
          <a:p>
            <a:pPr lvl="1"/>
            <a:r>
              <a:rPr lang="en-US" dirty="0" smtClean="0"/>
              <a:t>It needs extra editing works by using special authoring software (like</a:t>
            </a:r>
            <a:r>
              <a:rPr lang="hu-HU" dirty="0" smtClean="0"/>
              <a:t> </a:t>
            </a:r>
            <a:r>
              <a:rPr lang="en-US" dirty="0" smtClean="0"/>
              <a:t>InDesign), </a:t>
            </a:r>
            <a:endParaRPr lang="hu-HU" dirty="0" smtClean="0"/>
          </a:p>
          <a:p>
            <a:pPr lvl="1"/>
            <a:r>
              <a:rPr lang="en-US" dirty="0" smtClean="0"/>
              <a:t>it will not contain the multimedia elements (or may be, but it is a question decide</a:t>
            </a:r>
            <a:r>
              <a:rPr lang="hu-HU" dirty="0" smtClean="0"/>
              <a:t> </a:t>
            </a:r>
            <a:r>
              <a:rPr lang="en-US" dirty="0" smtClean="0"/>
              <a:t>later), </a:t>
            </a:r>
            <a:endParaRPr lang="hu-HU" dirty="0" smtClean="0"/>
          </a:p>
          <a:p>
            <a:pPr lvl="1"/>
            <a:r>
              <a:rPr lang="en-US" dirty="0" smtClean="0"/>
              <a:t>it needs a lot of extra work, needed for publishing a traditional book. </a:t>
            </a:r>
            <a:endParaRPr lang="hu-HU" dirty="0" smtClean="0"/>
          </a:p>
          <a:p>
            <a:pPr lvl="1"/>
            <a:r>
              <a:rPr lang="en-US" dirty="0" smtClean="0"/>
              <a:t>The figures,</a:t>
            </a:r>
            <a:r>
              <a:rPr lang="hu-HU" dirty="0" smtClean="0"/>
              <a:t> </a:t>
            </a:r>
            <a:r>
              <a:rPr lang="en-US" dirty="0" smtClean="0"/>
              <a:t>pictures usually had to be recreated, as they are displayed online in another technical form</a:t>
            </a:r>
            <a:r>
              <a:rPr lang="hu-HU" dirty="0" smtClean="0"/>
              <a:t> </a:t>
            </a:r>
            <a:r>
              <a:rPr lang="en-US" dirty="0" smtClean="0"/>
              <a:t>as in a “printed” book, what is the same in the case of a pdf documents. </a:t>
            </a:r>
            <a:endParaRPr lang="hu-H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5994400"/>
            <a:ext cx="3810000" cy="86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" y="6167134"/>
            <a:ext cx="1335110" cy="69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8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3D220F"/>
                </a:solidFill>
              </a:rPr>
              <a:t>O6-A2 Agreement: Intellectual Property Rights</a:t>
            </a:r>
            <a:endParaRPr lang="hu-HU" b="1" dirty="0">
              <a:solidFill>
                <a:srgbClr val="3D220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Responsible: AGFT</a:t>
            </a:r>
          </a:p>
          <a:p>
            <a:r>
              <a:rPr lang="en-US" dirty="0" smtClean="0"/>
              <a:t>The partnership has to elaborate a copyright agreement </a:t>
            </a:r>
            <a:r>
              <a:rPr lang="en-US" dirty="0" smtClean="0"/>
              <a:t>…</a:t>
            </a:r>
            <a:endParaRPr lang="hu-HU" dirty="0" smtClean="0"/>
          </a:p>
          <a:p>
            <a:r>
              <a:rPr lang="hu-HU" dirty="0" smtClean="0"/>
              <a:t>30 </a:t>
            </a:r>
            <a:r>
              <a:rPr lang="hu-HU" dirty="0" err="1" smtClean="0"/>
              <a:t>July</a:t>
            </a:r>
            <a:r>
              <a:rPr lang="hu-HU" dirty="0" smtClean="0"/>
              <a:t> 2019</a:t>
            </a:r>
            <a:endParaRPr lang="en-US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5994400"/>
            <a:ext cx="3810000" cy="86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" y="6167134"/>
            <a:ext cx="1335110" cy="69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65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3F230B"/>
                </a:solidFill>
              </a:rPr>
              <a:t>O6-A3 Planning sustainability and valorization</a:t>
            </a:r>
            <a:endParaRPr lang="hu-HU" b="1" dirty="0">
              <a:solidFill>
                <a:srgbClr val="3F230B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Responsible: </a:t>
            </a:r>
            <a:r>
              <a:rPr lang="en-US" dirty="0" smtClean="0"/>
              <a:t>GAK</a:t>
            </a:r>
            <a:endParaRPr lang="hu-HU" dirty="0" smtClean="0"/>
          </a:p>
          <a:p>
            <a:r>
              <a:rPr lang="hu-HU" dirty="0" smtClean="0"/>
              <a:t>31 August 2019</a:t>
            </a:r>
            <a:endParaRPr lang="en-US" dirty="0" smtClean="0"/>
          </a:p>
          <a:p>
            <a:r>
              <a:rPr lang="en-US" dirty="0" smtClean="0"/>
              <a:t>In this activity every partner will summarize the experiences, </a:t>
            </a:r>
            <a:r>
              <a:rPr lang="en-US" b="1" dirty="0" smtClean="0"/>
              <a:t>benefits</a:t>
            </a:r>
            <a:r>
              <a:rPr lang="en-US" dirty="0" smtClean="0"/>
              <a:t> gained (or not) during</a:t>
            </a:r>
            <a:r>
              <a:rPr lang="hu-HU" dirty="0" smtClean="0"/>
              <a:t> </a:t>
            </a:r>
            <a:r>
              <a:rPr lang="en-US" dirty="0" smtClean="0"/>
              <a:t>the project work. </a:t>
            </a:r>
            <a:endParaRPr lang="hu-HU" dirty="0" smtClean="0"/>
          </a:p>
          <a:p>
            <a:r>
              <a:rPr lang="en-US" dirty="0"/>
              <a:t>What</a:t>
            </a:r>
            <a:r>
              <a:rPr lang="hu-HU" dirty="0"/>
              <a:t> </a:t>
            </a:r>
            <a:r>
              <a:rPr lang="en-US" dirty="0"/>
              <a:t>was the </a:t>
            </a:r>
            <a:r>
              <a:rPr lang="en-US" b="1" dirty="0"/>
              <a:t>added value </a:t>
            </a:r>
            <a:r>
              <a:rPr lang="en-US" dirty="0"/>
              <a:t>of the two years long </a:t>
            </a:r>
            <a:r>
              <a:rPr lang="en-US" dirty="0" smtClean="0"/>
              <a:t>collaboration</a:t>
            </a:r>
            <a:r>
              <a:rPr lang="hu-HU" dirty="0" smtClean="0"/>
              <a:t> – </a:t>
            </a:r>
            <a:r>
              <a:rPr lang="hu-HU" dirty="0" err="1" smtClean="0"/>
              <a:t>also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a </a:t>
            </a:r>
            <a:r>
              <a:rPr lang="hu-HU" dirty="0" err="1" smtClean="0"/>
              <a:t>wider</a:t>
            </a:r>
            <a:r>
              <a:rPr lang="hu-HU" dirty="0" smtClean="0"/>
              <a:t> </a:t>
            </a:r>
            <a:r>
              <a:rPr lang="hu-HU" dirty="0" err="1" smtClean="0"/>
              <a:t>community</a:t>
            </a:r>
            <a:r>
              <a:rPr lang="hu-HU" dirty="0" smtClean="0"/>
              <a:t> - </a:t>
            </a:r>
            <a:r>
              <a:rPr lang="en-US" dirty="0" smtClean="0"/>
              <a:t>, </a:t>
            </a:r>
            <a:r>
              <a:rPr lang="en-US" dirty="0"/>
              <a:t>is there anything to mention what</a:t>
            </a:r>
            <a:r>
              <a:rPr lang="hu-HU" dirty="0"/>
              <a:t> </a:t>
            </a:r>
            <a:r>
              <a:rPr lang="en-US" dirty="0"/>
              <a:t>we learnt from each other.</a:t>
            </a:r>
            <a:endParaRPr lang="hu-HU" dirty="0"/>
          </a:p>
          <a:p>
            <a:r>
              <a:rPr lang="en-US" dirty="0" smtClean="0"/>
              <a:t>At the same time, every partner will elaborate a </a:t>
            </a:r>
            <a:r>
              <a:rPr lang="hu-HU" dirty="0" err="1" smtClean="0"/>
              <a:t>sustainability</a:t>
            </a:r>
            <a:r>
              <a:rPr lang="hu-HU" dirty="0" smtClean="0"/>
              <a:t> </a:t>
            </a:r>
            <a:r>
              <a:rPr lang="en-US" b="1" dirty="0" smtClean="0"/>
              <a:t>plan for the future</a:t>
            </a:r>
            <a:r>
              <a:rPr lang="en-US" dirty="0" smtClean="0"/>
              <a:t>, how the</a:t>
            </a:r>
            <a:r>
              <a:rPr lang="hu-HU" dirty="0" smtClean="0"/>
              <a:t> </a:t>
            </a:r>
            <a:r>
              <a:rPr lang="en-US" dirty="0" smtClean="0"/>
              <a:t>products can be utilized in its further activity, does it contribute to its business or not. </a:t>
            </a:r>
            <a:endParaRPr lang="hu-HU" dirty="0" smtClean="0"/>
          </a:p>
          <a:p>
            <a:endParaRPr lang="hu-H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5994400"/>
            <a:ext cx="3810000" cy="86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" y="6167134"/>
            <a:ext cx="1335110" cy="69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72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Events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Multiplier</a:t>
            </a:r>
            <a:r>
              <a:rPr lang="hu-HU" dirty="0" smtClean="0"/>
              <a:t> </a:t>
            </a:r>
            <a:r>
              <a:rPr lang="hu-HU" dirty="0" err="1" smtClean="0"/>
              <a:t>events</a:t>
            </a:r>
            <a:r>
              <a:rPr lang="hu-HU" dirty="0" smtClean="0"/>
              <a:t> Hungary (GJMSZI) 30, </a:t>
            </a:r>
            <a:r>
              <a:rPr lang="hu-HU" dirty="0" err="1" smtClean="0"/>
              <a:t>Macedonia</a:t>
            </a:r>
            <a:r>
              <a:rPr lang="hu-HU" dirty="0" smtClean="0"/>
              <a:t> (FACE) 20 </a:t>
            </a:r>
            <a:r>
              <a:rPr lang="hu-HU" dirty="0" err="1" smtClean="0"/>
              <a:t>participants</a:t>
            </a:r>
            <a:endParaRPr lang="hu-HU" dirty="0" smtClean="0"/>
          </a:p>
          <a:p>
            <a:r>
              <a:rPr lang="hu-HU" dirty="0" smtClean="0"/>
              <a:t>15 August 2019</a:t>
            </a:r>
            <a:endParaRPr lang="hu-H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5994400"/>
            <a:ext cx="3810000" cy="863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" y="6167134"/>
            <a:ext cx="1335110" cy="69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5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3D230C"/>
                </a:solidFill>
              </a:rPr>
              <a:t>PLANS </a:t>
            </a:r>
            <a:r>
              <a:rPr lang="hu-HU" b="1" dirty="0" smtClean="0">
                <a:solidFill>
                  <a:srgbClr val="3D230C"/>
                </a:solidFill>
              </a:rPr>
              <a:t>FOR THE </a:t>
            </a:r>
            <a:r>
              <a:rPr lang="hu-HU" b="1" dirty="0" smtClean="0">
                <a:solidFill>
                  <a:srgbClr val="3D230C"/>
                </a:solidFill>
              </a:rPr>
              <a:t>FUTURE …</a:t>
            </a:r>
            <a:endParaRPr lang="hu-HU" b="1" dirty="0">
              <a:solidFill>
                <a:srgbClr val="3D230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always like to implement projects that lead to new and preferably extended activities, based on good reference of previous ones.</a:t>
            </a:r>
          </a:p>
          <a:p>
            <a:r>
              <a:rPr lang="en-US" dirty="0" smtClean="0"/>
              <a:t>National level (HU) </a:t>
            </a:r>
          </a:p>
          <a:p>
            <a:pPr lvl="1"/>
            <a:r>
              <a:rPr lang="en-US" dirty="0" smtClean="0"/>
              <a:t>Using results</a:t>
            </a:r>
          </a:p>
          <a:p>
            <a:pPr lvl="2"/>
            <a:r>
              <a:rPr lang="en-US" dirty="0" smtClean="0"/>
              <a:t>Online </a:t>
            </a:r>
            <a:r>
              <a:rPr lang="en-US" dirty="0" smtClean="0"/>
              <a:t>collabo</a:t>
            </a:r>
            <a:r>
              <a:rPr lang="hu-HU" dirty="0" smtClean="0"/>
              <a:t>s</a:t>
            </a:r>
            <a:r>
              <a:rPr lang="en-US" dirty="0" smtClean="0"/>
              <a:t>ration </a:t>
            </a:r>
            <a:r>
              <a:rPr lang="en-US" dirty="0" smtClean="0"/>
              <a:t>platform</a:t>
            </a:r>
          </a:p>
          <a:p>
            <a:pPr lvl="3"/>
            <a:r>
              <a:rPr lang="en-US" dirty="0" smtClean="0"/>
              <a:t>Expanding </a:t>
            </a:r>
            <a:r>
              <a:rPr lang="en-US" dirty="0" err="1" smtClean="0"/>
              <a:t>usergroups</a:t>
            </a:r>
            <a:r>
              <a:rPr lang="en-US" dirty="0" smtClean="0"/>
              <a:t> of the </a:t>
            </a:r>
            <a:r>
              <a:rPr lang="en-US" dirty="0" err="1" smtClean="0"/>
              <a:t>InnoLearn</a:t>
            </a:r>
            <a:r>
              <a:rPr lang="en-US" dirty="0" smtClean="0"/>
              <a:t> </a:t>
            </a:r>
            <a:r>
              <a:rPr lang="en-US" dirty="0" err="1" smtClean="0"/>
              <a:t>Claster</a:t>
            </a:r>
            <a:r>
              <a:rPr lang="en-US" dirty="0" smtClean="0"/>
              <a:t>, or other community of practice, </a:t>
            </a:r>
          </a:p>
          <a:p>
            <a:pPr lvl="2"/>
            <a:r>
              <a:rPr lang="en-US" dirty="0" smtClean="0"/>
              <a:t>Training materials (online, handbook)</a:t>
            </a:r>
          </a:p>
          <a:p>
            <a:pPr lvl="3"/>
            <a:r>
              <a:rPr lang="en-US" dirty="0"/>
              <a:t>„Advisors for Farming 4.0</a:t>
            </a:r>
            <a:r>
              <a:rPr lang="en-US" dirty="0" smtClean="0"/>
              <a:t>”</a:t>
            </a:r>
            <a:r>
              <a:rPr lang="hu-HU" dirty="0" smtClean="0"/>
              <a:t> </a:t>
            </a:r>
            <a:r>
              <a:rPr lang="hu-HU" dirty="0" err="1" smtClean="0"/>
              <a:t>course</a:t>
            </a:r>
            <a:r>
              <a:rPr lang="en-US" dirty="0" smtClean="0"/>
              <a:t> </a:t>
            </a:r>
            <a:r>
              <a:rPr lang="en-US" dirty="0"/>
              <a:t>(M2, M3, M1 reworked), </a:t>
            </a:r>
          </a:p>
          <a:p>
            <a:pPr lvl="3"/>
            <a:r>
              <a:rPr lang="en-US" dirty="0" smtClean="0"/>
              <a:t>Advisory system, national AKIS –</a:t>
            </a:r>
            <a:r>
              <a:rPr lang="hu-HU" dirty="0" smtClean="0"/>
              <a:t> </a:t>
            </a:r>
            <a:r>
              <a:rPr lang="hu-HU" dirty="0" err="1" smtClean="0"/>
              <a:t>training</a:t>
            </a:r>
            <a:r>
              <a:rPr lang="en-US" dirty="0" smtClean="0"/>
              <a:t> of farm advisors</a:t>
            </a:r>
            <a:r>
              <a:rPr lang="hu-HU" dirty="0" smtClean="0"/>
              <a:t>, </a:t>
            </a:r>
            <a:r>
              <a:rPr lang="en-US" dirty="0"/>
              <a:t>Chamber of </a:t>
            </a:r>
            <a:r>
              <a:rPr lang="en-US" dirty="0" smtClean="0"/>
              <a:t>Agriculture</a:t>
            </a:r>
            <a:r>
              <a:rPr lang="hu-HU" dirty="0" smtClean="0"/>
              <a:t>, </a:t>
            </a:r>
            <a:r>
              <a:rPr lang="hu-HU" dirty="0" err="1" smtClean="0"/>
              <a:t>new</a:t>
            </a:r>
            <a:r>
              <a:rPr lang="hu-HU" dirty="0" smtClean="0"/>
              <a:t> service </a:t>
            </a:r>
            <a:r>
              <a:rPr lang="hu-HU" dirty="0" err="1" smtClean="0"/>
              <a:t>providers</a:t>
            </a:r>
            <a:r>
              <a:rPr lang="hu-HU" dirty="0" smtClean="0"/>
              <a:t> </a:t>
            </a:r>
            <a:r>
              <a:rPr lang="hu-HU" dirty="0" err="1" smtClean="0"/>
              <a:t>network</a:t>
            </a:r>
            <a:r>
              <a:rPr lang="hu-HU" dirty="0" smtClean="0"/>
              <a:t> (</a:t>
            </a:r>
            <a:r>
              <a:rPr lang="hu-HU" dirty="0" err="1" smtClean="0"/>
              <a:t>from</a:t>
            </a:r>
            <a:r>
              <a:rPr lang="hu-HU" dirty="0" smtClean="0"/>
              <a:t> 2018) </a:t>
            </a:r>
            <a:r>
              <a:rPr lang="hu-HU" dirty="0" err="1" smtClean="0"/>
              <a:t>under</a:t>
            </a:r>
            <a:r>
              <a:rPr lang="hu-HU" dirty="0" smtClean="0"/>
              <a:t> EU </a:t>
            </a:r>
            <a:r>
              <a:rPr lang="hu-HU" dirty="0" err="1" smtClean="0"/>
              <a:t>subsidised</a:t>
            </a:r>
            <a:r>
              <a:rPr lang="hu-HU" dirty="0" smtClean="0"/>
              <a:t> farm </a:t>
            </a:r>
            <a:r>
              <a:rPr lang="hu-HU" dirty="0" err="1" smtClean="0"/>
              <a:t>advisory</a:t>
            </a:r>
            <a:r>
              <a:rPr lang="hu-HU" dirty="0" smtClean="0"/>
              <a:t> </a:t>
            </a:r>
            <a:r>
              <a:rPr lang="hu-HU" dirty="0" err="1" smtClean="0"/>
              <a:t>services</a:t>
            </a:r>
            <a:endParaRPr lang="hu-HU" dirty="0" smtClean="0"/>
          </a:p>
          <a:p>
            <a:pPr lvl="3"/>
            <a:r>
              <a:rPr lang="hu-HU" dirty="0" err="1" smtClean="0"/>
              <a:t>Others</a:t>
            </a:r>
            <a:r>
              <a:rPr lang="hu-HU" dirty="0" smtClean="0"/>
              <a:t>: </a:t>
            </a:r>
            <a:r>
              <a:rPr lang="hu-HU" dirty="0" err="1" smtClean="0"/>
              <a:t>adult</a:t>
            </a:r>
            <a:r>
              <a:rPr lang="hu-HU" dirty="0" smtClean="0"/>
              <a:t> </a:t>
            </a:r>
            <a:r>
              <a:rPr lang="hu-HU" dirty="0" err="1" smtClean="0"/>
              <a:t>education</a:t>
            </a:r>
            <a:r>
              <a:rPr lang="hu-HU" dirty="0" smtClean="0"/>
              <a:t> </a:t>
            </a:r>
            <a:r>
              <a:rPr lang="hu-HU" dirty="0" err="1" smtClean="0"/>
              <a:t>programme</a:t>
            </a:r>
            <a:r>
              <a:rPr lang="hu-HU" dirty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small</a:t>
            </a:r>
            <a:r>
              <a:rPr lang="hu-HU" dirty="0" smtClean="0"/>
              <a:t> and </a:t>
            </a:r>
            <a:r>
              <a:rPr lang="hu-HU" dirty="0" err="1" smtClean="0"/>
              <a:t>family</a:t>
            </a:r>
            <a:r>
              <a:rPr lang="hu-HU" dirty="0" smtClean="0"/>
              <a:t> </a:t>
            </a:r>
            <a:r>
              <a:rPr lang="hu-HU" dirty="0" err="1" smtClean="0"/>
              <a:t>farms</a:t>
            </a:r>
            <a:r>
              <a:rPr lang="hu-HU" dirty="0" smtClean="0"/>
              <a:t>  </a:t>
            </a:r>
            <a:endParaRPr lang="en-US" dirty="0" smtClean="0"/>
          </a:p>
          <a:p>
            <a:pPr lvl="1"/>
            <a:r>
              <a:rPr lang="en-US" dirty="0" smtClean="0"/>
              <a:t>Forwarding methodology experiences, </a:t>
            </a:r>
            <a:r>
              <a:rPr lang="hu-HU" dirty="0" err="1" smtClean="0"/>
              <a:t>e-competency</a:t>
            </a:r>
            <a:r>
              <a:rPr lang="hu-HU" dirty="0" smtClean="0"/>
              <a:t> map, </a:t>
            </a:r>
            <a:r>
              <a:rPr lang="en-US" dirty="0" smtClean="0"/>
              <a:t>recommendations</a:t>
            </a:r>
          </a:p>
          <a:p>
            <a:pPr lvl="2"/>
            <a:r>
              <a:rPr lang="en-US" dirty="0" smtClean="0"/>
              <a:t>DAS, Digital welfare program</a:t>
            </a:r>
            <a:endParaRPr lang="hu-HU" dirty="0" smtClean="0"/>
          </a:p>
          <a:p>
            <a:pPr lvl="2"/>
            <a:r>
              <a:rPr lang="en-US" dirty="0"/>
              <a:t>Agro ICT Cluster (http://agroit.hu/en)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5994400"/>
            <a:ext cx="3810000" cy="86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" y="6167134"/>
            <a:ext cx="1335110" cy="69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5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3D230C"/>
                </a:solidFill>
              </a:rPr>
              <a:t>PLAN FOR THE FUTURE</a:t>
            </a:r>
            <a:endParaRPr lang="hu-HU" b="1" dirty="0">
              <a:solidFill>
                <a:srgbClr val="3D230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fontAlgn="base">
              <a:buNone/>
            </a:pPr>
            <a:endParaRPr lang="en-US" dirty="0" smtClean="0"/>
          </a:p>
          <a:p>
            <a:r>
              <a:rPr lang="en-US" dirty="0" smtClean="0"/>
              <a:t>European level</a:t>
            </a:r>
          </a:p>
          <a:p>
            <a:pPr lvl="1"/>
            <a:r>
              <a:rPr lang="en-US" dirty="0" err="1" smtClean="0"/>
              <a:t>AgroWeb</a:t>
            </a:r>
            <a:r>
              <a:rPr lang="hu-HU" dirty="0" smtClean="0"/>
              <a:t> CEE</a:t>
            </a:r>
            <a:r>
              <a:rPr lang="en-US" dirty="0" smtClean="0"/>
              <a:t> (NGO?)</a:t>
            </a:r>
          </a:p>
          <a:p>
            <a:pPr lvl="1"/>
            <a:r>
              <a:rPr lang="en-US" dirty="0" smtClean="0"/>
              <a:t>FAO VERCON, eLearning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5994400"/>
            <a:ext cx="3810000" cy="863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8" y="6167134"/>
            <a:ext cx="1335110" cy="690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45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612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O6 Planning for valorization and sustainability</vt:lpstr>
      <vt:lpstr>Aim of this output</vt:lpstr>
      <vt:lpstr>O6-A1 Authoring, review and publish AgroTeach 4.0 digital textbook (EN/HU/MK)</vt:lpstr>
      <vt:lpstr>O6-A2 Agreement: Intellectual Property Rights</vt:lpstr>
      <vt:lpstr>O6-A3 Planning sustainability and valorization</vt:lpstr>
      <vt:lpstr>Events</vt:lpstr>
      <vt:lpstr>PLANS FOR THE FUTURE …</vt:lpstr>
      <vt:lpstr>PLAN FOR THE FUTURE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Netrekesz</dc:creator>
  <cp:lastModifiedBy>Netrekesz</cp:lastModifiedBy>
  <cp:revision>81</cp:revision>
  <dcterms:created xsi:type="dcterms:W3CDTF">2017-09-06T09:34:43Z</dcterms:created>
  <dcterms:modified xsi:type="dcterms:W3CDTF">2017-09-11T13:55:59Z</dcterms:modified>
</cp:coreProperties>
</file>