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etrekesz" initials="N" lastIdx="1" clrIdx="0">
    <p:extLst>
      <p:ext uri="{19B8F6BF-5375-455C-9EA6-DF929625EA0E}">
        <p15:presenceInfo xmlns:p15="http://schemas.microsoft.com/office/powerpoint/2012/main" userId="Netrekes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F230B"/>
    <a:srgbClr val="3D22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hu-H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hu-HU"/>
          </a:p>
        </p:txBody>
      </p:sp>
      <p:sp>
        <p:nvSpPr>
          <p:cNvPr id="4" name="Date Placeholder 3"/>
          <p:cNvSpPr>
            <a:spLocks noGrp="1"/>
          </p:cNvSpPr>
          <p:nvPr>
            <p:ph type="dt" sz="half" idx="10"/>
          </p:nvPr>
        </p:nvSpPr>
        <p:spPr/>
        <p:txBody>
          <a:bodyPr/>
          <a:lstStyle/>
          <a:p>
            <a:fld id="{BD9D041E-7171-4E3D-B2D0-551EF757D6A2}" type="datetimeFigureOut">
              <a:rPr lang="hu-HU" smtClean="0"/>
              <a:t>2017.09.10.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D01A5866-FEE5-47A4-AA25-AA4F2AB47167}" type="slidenum">
              <a:rPr lang="hu-HU" smtClean="0"/>
              <a:t>‹#›</a:t>
            </a:fld>
            <a:endParaRPr lang="hu-HU"/>
          </a:p>
        </p:txBody>
      </p:sp>
    </p:spTree>
    <p:extLst>
      <p:ext uri="{BB962C8B-B14F-4D97-AF65-F5344CB8AC3E}">
        <p14:creationId xmlns:p14="http://schemas.microsoft.com/office/powerpoint/2010/main" val="1464659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u-H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4" name="Date Placeholder 3"/>
          <p:cNvSpPr>
            <a:spLocks noGrp="1"/>
          </p:cNvSpPr>
          <p:nvPr>
            <p:ph type="dt" sz="half" idx="10"/>
          </p:nvPr>
        </p:nvSpPr>
        <p:spPr/>
        <p:txBody>
          <a:bodyPr/>
          <a:lstStyle/>
          <a:p>
            <a:fld id="{BD9D041E-7171-4E3D-B2D0-551EF757D6A2}" type="datetimeFigureOut">
              <a:rPr lang="hu-HU" smtClean="0"/>
              <a:t>2017.09.10.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D01A5866-FEE5-47A4-AA25-AA4F2AB47167}" type="slidenum">
              <a:rPr lang="hu-HU" smtClean="0"/>
              <a:t>‹#›</a:t>
            </a:fld>
            <a:endParaRPr lang="hu-HU"/>
          </a:p>
        </p:txBody>
      </p:sp>
    </p:spTree>
    <p:extLst>
      <p:ext uri="{BB962C8B-B14F-4D97-AF65-F5344CB8AC3E}">
        <p14:creationId xmlns:p14="http://schemas.microsoft.com/office/powerpoint/2010/main" val="22445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hu-H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4" name="Date Placeholder 3"/>
          <p:cNvSpPr>
            <a:spLocks noGrp="1"/>
          </p:cNvSpPr>
          <p:nvPr>
            <p:ph type="dt" sz="half" idx="10"/>
          </p:nvPr>
        </p:nvSpPr>
        <p:spPr/>
        <p:txBody>
          <a:bodyPr/>
          <a:lstStyle/>
          <a:p>
            <a:fld id="{BD9D041E-7171-4E3D-B2D0-551EF757D6A2}" type="datetimeFigureOut">
              <a:rPr lang="hu-HU" smtClean="0"/>
              <a:t>2017.09.10.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D01A5866-FEE5-47A4-AA25-AA4F2AB47167}" type="slidenum">
              <a:rPr lang="hu-HU" smtClean="0"/>
              <a:t>‹#›</a:t>
            </a:fld>
            <a:endParaRPr lang="hu-HU"/>
          </a:p>
        </p:txBody>
      </p:sp>
    </p:spTree>
    <p:extLst>
      <p:ext uri="{BB962C8B-B14F-4D97-AF65-F5344CB8AC3E}">
        <p14:creationId xmlns:p14="http://schemas.microsoft.com/office/powerpoint/2010/main" val="3368763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u-H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4" name="Date Placeholder 3"/>
          <p:cNvSpPr>
            <a:spLocks noGrp="1"/>
          </p:cNvSpPr>
          <p:nvPr>
            <p:ph type="dt" sz="half" idx="10"/>
          </p:nvPr>
        </p:nvSpPr>
        <p:spPr/>
        <p:txBody>
          <a:bodyPr/>
          <a:lstStyle/>
          <a:p>
            <a:fld id="{BD9D041E-7171-4E3D-B2D0-551EF757D6A2}" type="datetimeFigureOut">
              <a:rPr lang="hu-HU" smtClean="0"/>
              <a:t>2017.09.10.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D01A5866-FEE5-47A4-AA25-AA4F2AB47167}" type="slidenum">
              <a:rPr lang="hu-HU" smtClean="0"/>
              <a:t>‹#›</a:t>
            </a:fld>
            <a:endParaRPr lang="hu-HU"/>
          </a:p>
        </p:txBody>
      </p:sp>
    </p:spTree>
    <p:extLst>
      <p:ext uri="{BB962C8B-B14F-4D97-AF65-F5344CB8AC3E}">
        <p14:creationId xmlns:p14="http://schemas.microsoft.com/office/powerpoint/2010/main" val="1074518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hu-H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9D041E-7171-4E3D-B2D0-551EF757D6A2}" type="datetimeFigureOut">
              <a:rPr lang="hu-HU" smtClean="0"/>
              <a:t>2017.09.10.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D01A5866-FEE5-47A4-AA25-AA4F2AB47167}" type="slidenum">
              <a:rPr lang="hu-HU" smtClean="0"/>
              <a:t>‹#›</a:t>
            </a:fld>
            <a:endParaRPr lang="hu-HU"/>
          </a:p>
        </p:txBody>
      </p:sp>
    </p:spTree>
    <p:extLst>
      <p:ext uri="{BB962C8B-B14F-4D97-AF65-F5344CB8AC3E}">
        <p14:creationId xmlns:p14="http://schemas.microsoft.com/office/powerpoint/2010/main" val="4236323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u-H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5" name="Date Placeholder 4"/>
          <p:cNvSpPr>
            <a:spLocks noGrp="1"/>
          </p:cNvSpPr>
          <p:nvPr>
            <p:ph type="dt" sz="half" idx="10"/>
          </p:nvPr>
        </p:nvSpPr>
        <p:spPr/>
        <p:txBody>
          <a:bodyPr/>
          <a:lstStyle/>
          <a:p>
            <a:fld id="{BD9D041E-7171-4E3D-B2D0-551EF757D6A2}" type="datetimeFigureOut">
              <a:rPr lang="hu-HU" smtClean="0"/>
              <a:t>2017.09.10.</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D01A5866-FEE5-47A4-AA25-AA4F2AB47167}" type="slidenum">
              <a:rPr lang="hu-HU" smtClean="0"/>
              <a:t>‹#›</a:t>
            </a:fld>
            <a:endParaRPr lang="hu-HU"/>
          </a:p>
        </p:txBody>
      </p:sp>
    </p:spTree>
    <p:extLst>
      <p:ext uri="{BB962C8B-B14F-4D97-AF65-F5344CB8AC3E}">
        <p14:creationId xmlns:p14="http://schemas.microsoft.com/office/powerpoint/2010/main" val="3862884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hu-H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7" name="Date Placeholder 6"/>
          <p:cNvSpPr>
            <a:spLocks noGrp="1"/>
          </p:cNvSpPr>
          <p:nvPr>
            <p:ph type="dt" sz="half" idx="10"/>
          </p:nvPr>
        </p:nvSpPr>
        <p:spPr/>
        <p:txBody>
          <a:bodyPr/>
          <a:lstStyle/>
          <a:p>
            <a:fld id="{BD9D041E-7171-4E3D-B2D0-551EF757D6A2}" type="datetimeFigureOut">
              <a:rPr lang="hu-HU" smtClean="0"/>
              <a:t>2017.09.10.</a:t>
            </a:fld>
            <a:endParaRPr lang="hu-HU"/>
          </a:p>
        </p:txBody>
      </p:sp>
      <p:sp>
        <p:nvSpPr>
          <p:cNvPr id="8" name="Footer Placeholder 7"/>
          <p:cNvSpPr>
            <a:spLocks noGrp="1"/>
          </p:cNvSpPr>
          <p:nvPr>
            <p:ph type="ftr" sz="quarter" idx="11"/>
          </p:nvPr>
        </p:nvSpPr>
        <p:spPr/>
        <p:txBody>
          <a:bodyPr/>
          <a:lstStyle/>
          <a:p>
            <a:endParaRPr lang="hu-HU"/>
          </a:p>
        </p:txBody>
      </p:sp>
      <p:sp>
        <p:nvSpPr>
          <p:cNvPr id="9" name="Slide Number Placeholder 8"/>
          <p:cNvSpPr>
            <a:spLocks noGrp="1"/>
          </p:cNvSpPr>
          <p:nvPr>
            <p:ph type="sldNum" sz="quarter" idx="12"/>
          </p:nvPr>
        </p:nvSpPr>
        <p:spPr/>
        <p:txBody>
          <a:bodyPr/>
          <a:lstStyle/>
          <a:p>
            <a:fld id="{D01A5866-FEE5-47A4-AA25-AA4F2AB47167}" type="slidenum">
              <a:rPr lang="hu-HU" smtClean="0"/>
              <a:t>‹#›</a:t>
            </a:fld>
            <a:endParaRPr lang="hu-HU"/>
          </a:p>
        </p:txBody>
      </p:sp>
    </p:spTree>
    <p:extLst>
      <p:ext uri="{BB962C8B-B14F-4D97-AF65-F5344CB8AC3E}">
        <p14:creationId xmlns:p14="http://schemas.microsoft.com/office/powerpoint/2010/main" val="629470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u-HU"/>
          </a:p>
        </p:txBody>
      </p:sp>
      <p:sp>
        <p:nvSpPr>
          <p:cNvPr id="3" name="Date Placeholder 2"/>
          <p:cNvSpPr>
            <a:spLocks noGrp="1"/>
          </p:cNvSpPr>
          <p:nvPr>
            <p:ph type="dt" sz="half" idx="10"/>
          </p:nvPr>
        </p:nvSpPr>
        <p:spPr/>
        <p:txBody>
          <a:bodyPr/>
          <a:lstStyle/>
          <a:p>
            <a:fld id="{BD9D041E-7171-4E3D-B2D0-551EF757D6A2}" type="datetimeFigureOut">
              <a:rPr lang="hu-HU" smtClean="0"/>
              <a:t>2017.09.10.</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D01A5866-FEE5-47A4-AA25-AA4F2AB47167}" type="slidenum">
              <a:rPr lang="hu-HU" smtClean="0"/>
              <a:t>‹#›</a:t>
            </a:fld>
            <a:endParaRPr lang="hu-HU"/>
          </a:p>
        </p:txBody>
      </p:sp>
    </p:spTree>
    <p:extLst>
      <p:ext uri="{BB962C8B-B14F-4D97-AF65-F5344CB8AC3E}">
        <p14:creationId xmlns:p14="http://schemas.microsoft.com/office/powerpoint/2010/main" val="2230857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9D041E-7171-4E3D-B2D0-551EF757D6A2}" type="datetimeFigureOut">
              <a:rPr lang="hu-HU" smtClean="0"/>
              <a:t>2017.09.10.</a:t>
            </a:fld>
            <a:endParaRPr lang="hu-HU"/>
          </a:p>
        </p:txBody>
      </p:sp>
      <p:sp>
        <p:nvSpPr>
          <p:cNvPr id="3" name="Footer Placeholder 2"/>
          <p:cNvSpPr>
            <a:spLocks noGrp="1"/>
          </p:cNvSpPr>
          <p:nvPr>
            <p:ph type="ftr" sz="quarter" idx="11"/>
          </p:nvPr>
        </p:nvSpPr>
        <p:spPr/>
        <p:txBody>
          <a:bodyPr/>
          <a:lstStyle/>
          <a:p>
            <a:endParaRPr lang="hu-HU"/>
          </a:p>
        </p:txBody>
      </p:sp>
      <p:sp>
        <p:nvSpPr>
          <p:cNvPr id="4" name="Slide Number Placeholder 3"/>
          <p:cNvSpPr>
            <a:spLocks noGrp="1"/>
          </p:cNvSpPr>
          <p:nvPr>
            <p:ph type="sldNum" sz="quarter" idx="12"/>
          </p:nvPr>
        </p:nvSpPr>
        <p:spPr/>
        <p:txBody>
          <a:bodyPr/>
          <a:lstStyle/>
          <a:p>
            <a:fld id="{D01A5866-FEE5-47A4-AA25-AA4F2AB47167}" type="slidenum">
              <a:rPr lang="hu-HU" smtClean="0"/>
              <a:t>‹#›</a:t>
            </a:fld>
            <a:endParaRPr lang="hu-HU"/>
          </a:p>
        </p:txBody>
      </p:sp>
    </p:spTree>
    <p:extLst>
      <p:ext uri="{BB962C8B-B14F-4D97-AF65-F5344CB8AC3E}">
        <p14:creationId xmlns:p14="http://schemas.microsoft.com/office/powerpoint/2010/main" val="3038532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u-H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9D041E-7171-4E3D-B2D0-551EF757D6A2}" type="datetimeFigureOut">
              <a:rPr lang="hu-HU" smtClean="0"/>
              <a:t>2017.09.10.</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D01A5866-FEE5-47A4-AA25-AA4F2AB47167}" type="slidenum">
              <a:rPr lang="hu-HU" smtClean="0"/>
              <a:t>‹#›</a:t>
            </a:fld>
            <a:endParaRPr lang="hu-HU"/>
          </a:p>
        </p:txBody>
      </p:sp>
    </p:spTree>
    <p:extLst>
      <p:ext uri="{BB962C8B-B14F-4D97-AF65-F5344CB8AC3E}">
        <p14:creationId xmlns:p14="http://schemas.microsoft.com/office/powerpoint/2010/main" val="3161064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u-H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9D041E-7171-4E3D-B2D0-551EF757D6A2}" type="datetimeFigureOut">
              <a:rPr lang="hu-HU" smtClean="0"/>
              <a:t>2017.09.10.</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D01A5866-FEE5-47A4-AA25-AA4F2AB47167}" type="slidenum">
              <a:rPr lang="hu-HU" smtClean="0"/>
              <a:t>‹#›</a:t>
            </a:fld>
            <a:endParaRPr lang="hu-HU"/>
          </a:p>
        </p:txBody>
      </p:sp>
    </p:spTree>
    <p:extLst>
      <p:ext uri="{BB962C8B-B14F-4D97-AF65-F5344CB8AC3E}">
        <p14:creationId xmlns:p14="http://schemas.microsoft.com/office/powerpoint/2010/main" val="3967505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hu-H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9D041E-7171-4E3D-B2D0-551EF757D6A2}" type="datetimeFigureOut">
              <a:rPr lang="hu-HU" smtClean="0"/>
              <a:t>2017.09.10.</a:t>
            </a:fld>
            <a:endParaRPr lang="hu-H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1A5866-FEE5-47A4-AA25-AA4F2AB47167}" type="slidenum">
              <a:rPr lang="hu-HU" smtClean="0"/>
              <a:t>‹#›</a:t>
            </a:fld>
            <a:endParaRPr lang="hu-HU"/>
          </a:p>
        </p:txBody>
      </p:sp>
    </p:spTree>
    <p:extLst>
      <p:ext uri="{BB962C8B-B14F-4D97-AF65-F5344CB8AC3E}">
        <p14:creationId xmlns:p14="http://schemas.microsoft.com/office/powerpoint/2010/main" val="2639171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04304" y="1811573"/>
            <a:ext cx="9144000" cy="2387600"/>
          </a:xfrm>
        </p:spPr>
        <p:txBody>
          <a:bodyPr>
            <a:normAutofit/>
          </a:bodyPr>
          <a:lstStyle/>
          <a:p>
            <a:r>
              <a:rPr lang="hu-HU" sz="8000" b="1" dirty="0" smtClean="0">
                <a:solidFill>
                  <a:srgbClr val="3F230B"/>
                </a:solidFill>
              </a:rPr>
              <a:t>GAK</a:t>
            </a:r>
            <a:r>
              <a:rPr lang="hu-HU" b="1" dirty="0" smtClean="0">
                <a:solidFill>
                  <a:srgbClr val="3F230B"/>
                </a:solidFill>
              </a:rPr>
              <a:t/>
            </a:r>
            <a:br>
              <a:rPr lang="hu-HU" b="1" dirty="0" smtClean="0">
                <a:solidFill>
                  <a:srgbClr val="3F230B"/>
                </a:solidFill>
              </a:rPr>
            </a:br>
            <a:r>
              <a:rPr lang="hu-HU" dirty="0" err="1" smtClean="0"/>
              <a:t>Godollo</a:t>
            </a:r>
            <a:r>
              <a:rPr lang="hu-HU" dirty="0" smtClean="0"/>
              <a:t> </a:t>
            </a:r>
            <a:r>
              <a:rPr lang="hu-HU" dirty="0" err="1"/>
              <a:t>Agribusiness</a:t>
            </a:r>
            <a:r>
              <a:rPr lang="hu-HU" dirty="0"/>
              <a:t> </a:t>
            </a:r>
            <a:r>
              <a:rPr lang="hu-HU" dirty="0" smtClean="0"/>
              <a:t>Centre</a:t>
            </a:r>
            <a:endParaRPr lang="hu-HU" b="1" dirty="0">
              <a:solidFill>
                <a:srgbClr val="3F230B"/>
              </a:solidFill>
            </a:endParaRPr>
          </a:p>
        </p:txBody>
      </p:sp>
      <p:sp>
        <p:nvSpPr>
          <p:cNvPr id="3" name="Subtitle 2"/>
          <p:cNvSpPr>
            <a:spLocks noGrp="1"/>
          </p:cNvSpPr>
          <p:nvPr>
            <p:ph type="subTitle" idx="1"/>
          </p:nvPr>
        </p:nvSpPr>
        <p:spPr>
          <a:xfrm>
            <a:off x="1523999" y="4696743"/>
            <a:ext cx="9144000" cy="1655762"/>
          </a:xfrm>
        </p:spPr>
        <p:txBody>
          <a:bodyPr/>
          <a:lstStyle/>
          <a:p>
            <a:r>
              <a:rPr lang="hu-HU" dirty="0" smtClean="0"/>
              <a:t>Education </a:t>
            </a:r>
            <a:r>
              <a:rPr lang="hu-HU" dirty="0" smtClean="0"/>
              <a:t>Research and </a:t>
            </a:r>
            <a:r>
              <a:rPr lang="hu-HU" dirty="0" err="1" smtClean="0"/>
              <a:t>Innovation</a:t>
            </a:r>
            <a:r>
              <a:rPr lang="hu-HU" dirty="0" smtClean="0"/>
              <a:t> Non Profit Public </a:t>
            </a:r>
            <a:r>
              <a:rPr lang="hu-HU" dirty="0" err="1" smtClean="0"/>
              <a:t>Benefit</a:t>
            </a:r>
            <a:r>
              <a:rPr lang="hu-HU" dirty="0" smtClean="0"/>
              <a:t> </a:t>
            </a:r>
            <a:r>
              <a:rPr lang="hu-HU" dirty="0" err="1" smtClean="0"/>
              <a:t>Company</a:t>
            </a:r>
            <a:endParaRPr lang="hu-HU" dirty="0" smtClean="0"/>
          </a:p>
          <a:p>
            <a:r>
              <a:rPr lang="hu-HU" dirty="0" err="1" smtClean="0"/>
              <a:t>Godollo</a:t>
            </a:r>
            <a:r>
              <a:rPr lang="hu-HU" dirty="0" smtClean="0"/>
              <a:t>, Hungary, </a:t>
            </a:r>
            <a:r>
              <a:rPr lang="hu-HU" dirty="0" err="1" smtClean="0"/>
              <a:t>St</a:t>
            </a:r>
            <a:r>
              <a:rPr lang="hu-HU" dirty="0" smtClean="0"/>
              <a:t> </a:t>
            </a:r>
            <a:r>
              <a:rPr lang="hu-HU" dirty="0" err="1" smtClean="0"/>
              <a:t>Istvan</a:t>
            </a:r>
            <a:r>
              <a:rPr lang="hu-HU" dirty="0" smtClean="0"/>
              <a:t> University</a:t>
            </a:r>
            <a:endParaRPr lang="hu-HU" dirty="0"/>
          </a:p>
        </p:txBody>
      </p:sp>
      <p:sp>
        <p:nvSpPr>
          <p:cNvPr id="5" name="AutoShape 2" descr="https://mail.google.com/mail/u/0/?ui=2&amp;ik=aac521ed92&amp;view=fimg&amp;th=15d977c9bebbe636&amp;attid=0.1.2&amp;disp=emb&amp;attbid=ANGjdJ_JXO-HxsjCu23ZkUW1QN77ERAOPPmeq8GQW3D-016ZRXpUl-fRU0vRKFheWnTchhAk1FJegyE0hC6sefp5R8O9ysc0wWSlG7OUoJFqcsKOA1K_09hzW6zn6YA&amp;sz=w1162-h280&amp;ats=1504690599995&amp;rm=15d977c9bebbe636&amp;zw&amp;atsh=1"/>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975" y="166688"/>
            <a:ext cx="3810000" cy="863600"/>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90332" y="160338"/>
            <a:ext cx="1955335" cy="1011808"/>
          </a:xfrm>
          <a:prstGeom prst="rect">
            <a:avLst/>
          </a:prstGeom>
        </p:spPr>
      </p:pic>
    </p:spTree>
    <p:extLst>
      <p:ext uri="{BB962C8B-B14F-4D97-AF65-F5344CB8AC3E}">
        <p14:creationId xmlns:p14="http://schemas.microsoft.com/office/powerpoint/2010/main" val="11271548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b="1" dirty="0" err="1" smtClean="0">
                <a:solidFill>
                  <a:srgbClr val="3F230B"/>
                </a:solidFill>
              </a:rPr>
              <a:t>Concept</a:t>
            </a:r>
            <a:endParaRPr lang="hu-HU" b="1" dirty="0">
              <a:solidFill>
                <a:srgbClr val="3F230B"/>
              </a:solidFill>
            </a:endParaRPr>
          </a:p>
        </p:txBody>
      </p:sp>
      <p:sp>
        <p:nvSpPr>
          <p:cNvPr id="3" name="Content Placeholder 2"/>
          <p:cNvSpPr>
            <a:spLocks noGrp="1"/>
          </p:cNvSpPr>
          <p:nvPr>
            <p:ph idx="1"/>
          </p:nvPr>
        </p:nvSpPr>
        <p:spPr/>
        <p:txBody>
          <a:bodyPr>
            <a:normAutofit fontScale="85000" lnSpcReduction="20000"/>
          </a:bodyPr>
          <a:lstStyle/>
          <a:p>
            <a:r>
              <a:rPr lang="cs-CZ" dirty="0"/>
              <a:t>GAK was established in 1995 in Godollo, by the largest agricultural higher education institution – today St. </a:t>
            </a:r>
            <a:r>
              <a:rPr lang="cs-CZ" dirty="0" smtClean="0"/>
              <a:t>Istvan </a:t>
            </a:r>
            <a:r>
              <a:rPr lang="cs-CZ" dirty="0"/>
              <a:t>University - and by several of the most strategic agricultural production companies in Hungary to serve as a </a:t>
            </a:r>
            <a:r>
              <a:rPr lang="cs-CZ" b="1" dirty="0"/>
              <a:t>knowledge transfer organisation </a:t>
            </a:r>
            <a:r>
              <a:rPr lang="cs-CZ" dirty="0"/>
              <a:t>to bridge the gap between university research, development, and the technical implementation and utilisation of the scientific results in practice. </a:t>
            </a:r>
            <a:endParaRPr lang="cs-CZ" dirty="0" smtClean="0"/>
          </a:p>
          <a:p>
            <a:r>
              <a:rPr lang="cs-CZ" dirty="0" smtClean="0"/>
              <a:t>The </a:t>
            </a:r>
            <a:r>
              <a:rPr lang="cs-CZ" dirty="0"/>
              <a:t>University as service provider and the profit oriented agro-food companies – former state farms and cooperatives, also acting as model and demonstration farms – as possible users and transmitters of results and services of the University thus became "share-holders" in the same company. </a:t>
            </a:r>
            <a:endParaRPr lang="cs-CZ" dirty="0" smtClean="0"/>
          </a:p>
          <a:p>
            <a:r>
              <a:rPr lang="cs-CZ" dirty="0" smtClean="0"/>
              <a:t>Its </a:t>
            </a:r>
            <a:r>
              <a:rPr lang="cs-CZ" dirty="0"/>
              <a:t>activities now efficiently support </a:t>
            </a:r>
            <a:r>
              <a:rPr lang="cs-CZ" dirty="0" smtClean="0"/>
              <a:t>knowledge transfer activities, </a:t>
            </a:r>
            <a:r>
              <a:rPr lang="cs-CZ" dirty="0"/>
              <a:t>play a significant role in </a:t>
            </a:r>
            <a:r>
              <a:rPr lang="cs-CZ" dirty="0" smtClean="0"/>
              <a:t>advisory services and the </a:t>
            </a:r>
            <a:r>
              <a:rPr lang="cs-CZ" dirty="0"/>
              <a:t>development of human resources, in the national and international flow of information, and the modernisation of innovation process in agriculture.  </a:t>
            </a:r>
            <a:endParaRPr lang="hu-HU" b="1" dirty="0"/>
          </a:p>
          <a:p>
            <a:endParaRPr lang="hu-HU"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0" y="5994400"/>
            <a:ext cx="3810000" cy="863600"/>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248" y="6167134"/>
            <a:ext cx="1335110" cy="690866"/>
          </a:xfrm>
          <a:prstGeom prst="rect">
            <a:avLst/>
          </a:prstGeom>
        </p:spPr>
      </p:pic>
    </p:spTree>
    <p:extLst>
      <p:ext uri="{BB962C8B-B14F-4D97-AF65-F5344CB8AC3E}">
        <p14:creationId xmlns:p14="http://schemas.microsoft.com/office/powerpoint/2010/main" val="745128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Main task</a:t>
            </a:r>
            <a:endParaRPr lang="hu-HU" b="1" dirty="0">
              <a:solidFill>
                <a:srgbClr val="3F230B"/>
              </a:solidFill>
            </a:endParaRPr>
          </a:p>
        </p:txBody>
      </p:sp>
      <p:sp>
        <p:nvSpPr>
          <p:cNvPr id="3" name="Content Placeholder 2"/>
          <p:cNvSpPr>
            <a:spLocks noGrp="1"/>
          </p:cNvSpPr>
          <p:nvPr>
            <p:ph idx="1"/>
          </p:nvPr>
        </p:nvSpPr>
        <p:spPr/>
        <p:txBody>
          <a:bodyPr>
            <a:normAutofit/>
          </a:bodyPr>
          <a:lstStyle/>
          <a:p>
            <a:r>
              <a:rPr lang="cs-CZ" dirty="0" smtClean="0"/>
              <a:t>is </a:t>
            </a:r>
            <a:r>
              <a:rPr lang="cs-CZ" dirty="0"/>
              <a:t>the development of relationship between national and international </a:t>
            </a:r>
            <a:r>
              <a:rPr lang="cs-CZ" dirty="0" smtClean="0"/>
              <a:t>stakeholders </a:t>
            </a:r>
            <a:r>
              <a:rPr lang="cs-CZ" dirty="0"/>
              <a:t>as follows: </a:t>
            </a:r>
            <a:endParaRPr lang="hu-HU" b="1" dirty="0"/>
          </a:p>
          <a:p>
            <a:pPr lvl="1"/>
            <a:r>
              <a:rPr lang="cs-CZ" dirty="0"/>
              <a:t>providing agricultural extension services, professional and scientific advises </a:t>
            </a:r>
            <a:endParaRPr lang="hu-HU" b="1" dirty="0"/>
          </a:p>
          <a:p>
            <a:pPr lvl="1"/>
            <a:r>
              <a:rPr lang="cs-CZ" dirty="0"/>
              <a:t>establishing and operating agro-information networks and databases </a:t>
            </a:r>
            <a:endParaRPr lang="hu-HU" b="1" dirty="0"/>
          </a:p>
          <a:p>
            <a:pPr lvl="1"/>
            <a:r>
              <a:rPr lang="cs-CZ" dirty="0"/>
              <a:t>organising national and international exhibitions, fairs, shows, presentations, conferences </a:t>
            </a:r>
            <a:endParaRPr lang="hu-HU" b="1" dirty="0"/>
          </a:p>
          <a:p>
            <a:pPr lvl="1"/>
            <a:r>
              <a:rPr lang="cs-CZ" dirty="0"/>
              <a:t>providing intermediate and advanced level </a:t>
            </a:r>
            <a:r>
              <a:rPr lang="cs-CZ" dirty="0" smtClean="0"/>
              <a:t>adult education </a:t>
            </a:r>
            <a:r>
              <a:rPr lang="cs-CZ" dirty="0"/>
              <a:t>training programmes </a:t>
            </a:r>
            <a:endParaRPr lang="hu-HU" b="1" dirty="0"/>
          </a:p>
          <a:p>
            <a:pPr lvl="1"/>
            <a:r>
              <a:rPr lang="cs-CZ" dirty="0"/>
              <a:t>managing innovation in the agro-food industry (research-development-demonstration- commercialisation) </a:t>
            </a:r>
            <a:endParaRPr lang="hu-HU"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0" y="5994400"/>
            <a:ext cx="3810000" cy="863600"/>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248" y="6167134"/>
            <a:ext cx="1335110" cy="690866"/>
          </a:xfrm>
          <a:prstGeom prst="rect">
            <a:avLst/>
          </a:prstGeom>
        </p:spPr>
      </p:pic>
    </p:spTree>
    <p:extLst>
      <p:ext uri="{BB962C8B-B14F-4D97-AF65-F5344CB8AC3E}">
        <p14:creationId xmlns:p14="http://schemas.microsoft.com/office/powerpoint/2010/main" val="1822751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Relevant</a:t>
            </a:r>
            <a:r>
              <a:rPr lang="hu-HU" dirty="0"/>
              <a:t> </a:t>
            </a:r>
            <a:r>
              <a:rPr lang="hu-HU" dirty="0" err="1" smtClean="0"/>
              <a:t>projects</a:t>
            </a:r>
            <a:endParaRPr lang="hu-HU" dirty="0"/>
          </a:p>
        </p:txBody>
      </p:sp>
      <p:sp>
        <p:nvSpPr>
          <p:cNvPr id="3" name="Content Placeholder 2"/>
          <p:cNvSpPr>
            <a:spLocks noGrp="1"/>
          </p:cNvSpPr>
          <p:nvPr>
            <p:ph idx="1"/>
          </p:nvPr>
        </p:nvSpPr>
        <p:spPr/>
        <p:txBody>
          <a:bodyPr>
            <a:normAutofit fontScale="85000" lnSpcReduction="20000"/>
          </a:bodyPr>
          <a:lstStyle/>
          <a:p>
            <a:r>
              <a:rPr lang="hu-HU" dirty="0" err="1" smtClean="0"/>
              <a:t>AgroTeach</a:t>
            </a:r>
            <a:r>
              <a:rPr lang="hu-HU" dirty="0" smtClean="0"/>
              <a:t> </a:t>
            </a:r>
            <a:r>
              <a:rPr lang="hu-HU" dirty="0"/>
              <a:t>4.0 </a:t>
            </a:r>
            <a:r>
              <a:rPr lang="hu-HU" dirty="0" err="1"/>
              <a:t>Connecting</a:t>
            </a:r>
            <a:r>
              <a:rPr lang="hu-HU" dirty="0"/>
              <a:t> VET </a:t>
            </a:r>
            <a:r>
              <a:rPr lang="hu-HU" dirty="0" err="1"/>
              <a:t>Teachers</a:t>
            </a:r>
            <a:r>
              <a:rPr lang="hu-HU" dirty="0"/>
              <a:t> </a:t>
            </a:r>
            <a:r>
              <a:rPr lang="hu-HU" dirty="0" err="1"/>
              <a:t>to</a:t>
            </a:r>
            <a:r>
              <a:rPr lang="hu-HU" dirty="0"/>
              <a:t> </a:t>
            </a:r>
            <a:r>
              <a:rPr lang="hu-HU" dirty="0" err="1"/>
              <a:t>Agriculture</a:t>
            </a:r>
            <a:r>
              <a:rPr lang="hu-HU" dirty="0"/>
              <a:t> 4.0, ERASMUS+, 2017</a:t>
            </a:r>
          </a:p>
          <a:p>
            <a:r>
              <a:rPr lang="hu-HU" dirty="0" err="1"/>
              <a:t>Soil</a:t>
            </a:r>
            <a:r>
              <a:rPr lang="hu-HU" dirty="0"/>
              <a:t> </a:t>
            </a:r>
            <a:r>
              <a:rPr lang="hu-HU" dirty="0" err="1"/>
              <a:t>moisture</a:t>
            </a:r>
            <a:r>
              <a:rPr lang="hu-HU" dirty="0"/>
              <a:t> </a:t>
            </a:r>
            <a:r>
              <a:rPr lang="hu-HU" dirty="0" err="1"/>
              <a:t>content</a:t>
            </a:r>
            <a:r>
              <a:rPr lang="hu-HU" dirty="0"/>
              <a:t> management </a:t>
            </a:r>
            <a:r>
              <a:rPr lang="hu-HU" dirty="0" err="1"/>
              <a:t>as</a:t>
            </a:r>
            <a:r>
              <a:rPr lang="hu-HU" dirty="0"/>
              <a:t> a </a:t>
            </a:r>
            <a:r>
              <a:rPr lang="hu-HU" dirty="0" err="1"/>
              <a:t>tool</a:t>
            </a:r>
            <a:r>
              <a:rPr lang="hu-HU" dirty="0"/>
              <a:t> </a:t>
            </a:r>
            <a:r>
              <a:rPr lang="hu-HU" dirty="0" err="1"/>
              <a:t>for</a:t>
            </a:r>
            <a:r>
              <a:rPr lang="hu-HU" dirty="0"/>
              <a:t> </a:t>
            </a:r>
            <a:r>
              <a:rPr lang="hu-HU" dirty="0" err="1"/>
              <a:t>climate</a:t>
            </a:r>
            <a:r>
              <a:rPr lang="hu-HU" dirty="0"/>
              <a:t> </a:t>
            </a:r>
            <a:r>
              <a:rPr lang="hu-HU" dirty="0" err="1"/>
              <a:t>change</a:t>
            </a:r>
            <a:r>
              <a:rPr lang="hu-HU" dirty="0"/>
              <a:t> </a:t>
            </a:r>
            <a:r>
              <a:rPr lang="hu-HU" dirty="0" err="1"/>
              <a:t>mitigation</a:t>
            </a:r>
            <a:r>
              <a:rPr lang="hu-HU" dirty="0"/>
              <a:t> </a:t>
            </a:r>
            <a:r>
              <a:rPr lang="hu-HU" dirty="0" err="1"/>
              <a:t>in</a:t>
            </a:r>
            <a:r>
              <a:rPr lang="hu-HU" dirty="0"/>
              <a:t> WB </a:t>
            </a:r>
            <a:r>
              <a:rPr lang="hu-HU" dirty="0" err="1"/>
              <a:t>based</a:t>
            </a:r>
            <a:r>
              <a:rPr lang="hu-HU" dirty="0"/>
              <a:t> </a:t>
            </a:r>
            <a:r>
              <a:rPr lang="hu-HU" dirty="0" err="1"/>
              <a:t>on</a:t>
            </a:r>
            <a:r>
              <a:rPr lang="hu-HU" dirty="0"/>
              <a:t> V4 </a:t>
            </a:r>
            <a:r>
              <a:rPr lang="hu-HU" dirty="0" err="1"/>
              <a:t>practices</a:t>
            </a:r>
            <a:r>
              <a:rPr lang="hu-HU" dirty="0"/>
              <a:t> - SOMOCO-V4WB, </a:t>
            </a:r>
            <a:r>
              <a:rPr lang="hu-HU" dirty="0" err="1"/>
              <a:t>Visegrad</a:t>
            </a:r>
            <a:r>
              <a:rPr lang="hu-HU" dirty="0"/>
              <a:t> </a:t>
            </a:r>
            <a:r>
              <a:rPr lang="hu-HU" dirty="0" err="1"/>
              <a:t>Grants</a:t>
            </a:r>
            <a:r>
              <a:rPr lang="hu-HU" dirty="0"/>
              <a:t>, 2017</a:t>
            </a:r>
          </a:p>
          <a:p>
            <a:r>
              <a:rPr lang="hu-HU" dirty="0" err="1"/>
              <a:t>Collaborative</a:t>
            </a:r>
            <a:r>
              <a:rPr lang="hu-HU" dirty="0"/>
              <a:t> platform </a:t>
            </a:r>
            <a:r>
              <a:rPr lang="hu-HU" dirty="0" err="1"/>
              <a:t>for</a:t>
            </a:r>
            <a:r>
              <a:rPr lang="hu-HU" dirty="0"/>
              <a:t> ICT </a:t>
            </a:r>
            <a:r>
              <a:rPr lang="hu-HU" dirty="0" err="1"/>
              <a:t>in</a:t>
            </a:r>
            <a:r>
              <a:rPr lang="hu-HU" dirty="0"/>
              <a:t> </a:t>
            </a:r>
            <a:r>
              <a:rPr lang="hu-HU" dirty="0" err="1"/>
              <a:t>Agricultural</a:t>
            </a:r>
            <a:r>
              <a:rPr lang="hu-HU" dirty="0"/>
              <a:t> </a:t>
            </a:r>
            <a:r>
              <a:rPr lang="hu-HU" dirty="0" err="1"/>
              <a:t>Extension</a:t>
            </a:r>
            <a:r>
              <a:rPr lang="hu-HU" dirty="0"/>
              <a:t> </a:t>
            </a:r>
            <a:r>
              <a:rPr lang="hu-HU" dirty="0" err="1"/>
              <a:t>in</a:t>
            </a:r>
            <a:r>
              <a:rPr lang="hu-HU" dirty="0"/>
              <a:t> Western </a:t>
            </a:r>
            <a:r>
              <a:rPr lang="hu-HU" dirty="0" err="1"/>
              <a:t>Balkan</a:t>
            </a:r>
            <a:r>
              <a:rPr lang="hu-HU" dirty="0"/>
              <a:t>, </a:t>
            </a:r>
            <a:r>
              <a:rPr lang="hu-HU" dirty="0" err="1"/>
              <a:t>Visegrad</a:t>
            </a:r>
            <a:r>
              <a:rPr lang="hu-HU" dirty="0"/>
              <a:t> </a:t>
            </a:r>
            <a:r>
              <a:rPr lang="hu-HU" dirty="0" err="1"/>
              <a:t>Grants</a:t>
            </a:r>
            <a:r>
              <a:rPr lang="hu-HU" dirty="0"/>
              <a:t>, 2016</a:t>
            </a:r>
          </a:p>
          <a:p>
            <a:r>
              <a:rPr lang="hu-HU" dirty="0"/>
              <a:t>National AKIS IT platform, </a:t>
            </a:r>
            <a:r>
              <a:rPr lang="hu-HU" dirty="0" err="1"/>
              <a:t>coordinating</a:t>
            </a:r>
            <a:r>
              <a:rPr lang="hu-HU" dirty="0"/>
              <a:t> </a:t>
            </a:r>
            <a:r>
              <a:rPr lang="hu-HU" dirty="0" err="1"/>
              <a:t>the</a:t>
            </a:r>
            <a:r>
              <a:rPr lang="hu-HU" dirty="0"/>
              <a:t> </a:t>
            </a:r>
            <a:r>
              <a:rPr lang="hu-HU" dirty="0" err="1"/>
              <a:t>development</a:t>
            </a:r>
            <a:r>
              <a:rPr lang="hu-HU" dirty="0"/>
              <a:t> of </a:t>
            </a:r>
            <a:r>
              <a:rPr lang="hu-HU" dirty="0" err="1"/>
              <a:t>the</a:t>
            </a:r>
            <a:r>
              <a:rPr lang="hu-HU" dirty="0"/>
              <a:t> IT platform </a:t>
            </a:r>
            <a:r>
              <a:rPr lang="hu-HU" dirty="0" err="1"/>
              <a:t>for</a:t>
            </a:r>
            <a:r>
              <a:rPr lang="hu-HU" dirty="0"/>
              <a:t> </a:t>
            </a:r>
            <a:r>
              <a:rPr lang="hu-HU" dirty="0" err="1"/>
              <a:t>the</a:t>
            </a:r>
            <a:r>
              <a:rPr lang="hu-HU" dirty="0"/>
              <a:t> </a:t>
            </a:r>
            <a:r>
              <a:rPr lang="hu-HU" dirty="0" err="1"/>
              <a:t>Hungarian</a:t>
            </a:r>
            <a:r>
              <a:rPr lang="hu-HU" dirty="0"/>
              <a:t> National Farm </a:t>
            </a:r>
            <a:r>
              <a:rPr lang="hu-HU" dirty="0" err="1"/>
              <a:t>Advisory</a:t>
            </a:r>
            <a:r>
              <a:rPr lang="hu-HU" dirty="0"/>
              <a:t> </a:t>
            </a:r>
            <a:r>
              <a:rPr lang="hu-HU" dirty="0" err="1"/>
              <a:t>Information</a:t>
            </a:r>
            <a:r>
              <a:rPr lang="hu-HU" dirty="0"/>
              <a:t> System </a:t>
            </a:r>
            <a:r>
              <a:rPr lang="hu-HU" dirty="0" err="1"/>
              <a:t>in</a:t>
            </a:r>
            <a:r>
              <a:rPr lang="hu-HU" dirty="0"/>
              <a:t> 2011-2012, NAKVI </a:t>
            </a:r>
            <a:r>
              <a:rPr lang="hu-HU" dirty="0" err="1"/>
              <a:t>projects</a:t>
            </a:r>
            <a:r>
              <a:rPr lang="hu-HU" dirty="0"/>
              <a:t>. </a:t>
            </a:r>
          </a:p>
          <a:p>
            <a:r>
              <a:rPr lang="hu-HU" dirty="0"/>
              <a:t>ECO-MOTIVE, ERASMUS+, 2014-2017</a:t>
            </a:r>
          </a:p>
          <a:p>
            <a:r>
              <a:rPr lang="hu-HU" dirty="0" err="1"/>
              <a:t>Accelerating</a:t>
            </a:r>
            <a:r>
              <a:rPr lang="hu-HU" dirty="0"/>
              <a:t> and </a:t>
            </a:r>
            <a:r>
              <a:rPr lang="hu-HU" dirty="0" err="1"/>
              <a:t>Rescaling</a:t>
            </a:r>
            <a:r>
              <a:rPr lang="hu-HU" dirty="0"/>
              <a:t> </a:t>
            </a:r>
            <a:r>
              <a:rPr lang="hu-HU" dirty="0" err="1"/>
              <a:t>Transitions</a:t>
            </a:r>
            <a:r>
              <a:rPr lang="hu-HU" dirty="0"/>
              <a:t> </a:t>
            </a:r>
            <a:r>
              <a:rPr lang="hu-HU" dirty="0" err="1"/>
              <a:t>to</a:t>
            </a:r>
            <a:r>
              <a:rPr lang="hu-HU" dirty="0"/>
              <a:t> </a:t>
            </a:r>
            <a:r>
              <a:rPr lang="hu-HU" dirty="0" err="1"/>
              <a:t>Sustainability</a:t>
            </a:r>
            <a:r>
              <a:rPr lang="hu-HU" dirty="0"/>
              <a:t> (ARTS), FP7, 2013-2016</a:t>
            </a:r>
          </a:p>
          <a:p>
            <a:r>
              <a:rPr lang="hu-HU" dirty="0" err="1"/>
              <a:t>Mitigating</a:t>
            </a:r>
            <a:r>
              <a:rPr lang="hu-HU" dirty="0"/>
              <a:t> </a:t>
            </a:r>
            <a:r>
              <a:rPr lang="hu-HU" dirty="0" err="1"/>
              <a:t>adverse</a:t>
            </a:r>
            <a:r>
              <a:rPr lang="hu-HU" dirty="0"/>
              <a:t> </a:t>
            </a:r>
            <a:r>
              <a:rPr lang="hu-HU" dirty="0" err="1"/>
              <a:t>effects</a:t>
            </a:r>
            <a:r>
              <a:rPr lang="hu-HU" dirty="0"/>
              <a:t> of </a:t>
            </a:r>
            <a:r>
              <a:rPr lang="hu-HU" dirty="0" err="1"/>
              <a:t>climate</a:t>
            </a:r>
            <a:r>
              <a:rPr lang="hu-HU" dirty="0"/>
              <a:t> </a:t>
            </a:r>
            <a:r>
              <a:rPr lang="hu-HU" dirty="0" err="1"/>
              <a:t>change</a:t>
            </a:r>
            <a:r>
              <a:rPr lang="hu-HU" dirty="0"/>
              <a:t> </a:t>
            </a:r>
            <a:r>
              <a:rPr lang="hu-HU" dirty="0" err="1"/>
              <a:t>with</a:t>
            </a:r>
            <a:r>
              <a:rPr lang="hu-HU" dirty="0"/>
              <a:t> </a:t>
            </a:r>
            <a:r>
              <a:rPr lang="hu-HU" dirty="0" err="1"/>
              <a:t>tillage</a:t>
            </a:r>
            <a:r>
              <a:rPr lang="hu-HU" dirty="0"/>
              <a:t> </a:t>
            </a:r>
            <a:r>
              <a:rPr lang="hu-HU" dirty="0" err="1"/>
              <a:t>methods</a:t>
            </a:r>
            <a:r>
              <a:rPr lang="hu-HU" dirty="0"/>
              <a:t>, </a:t>
            </a:r>
            <a:r>
              <a:rPr lang="hu-HU" dirty="0" err="1"/>
              <a:t>developing</a:t>
            </a:r>
            <a:r>
              <a:rPr lang="hu-HU" dirty="0"/>
              <a:t> </a:t>
            </a:r>
            <a:r>
              <a:rPr lang="hu-HU" dirty="0" err="1"/>
              <a:t>dedicated</a:t>
            </a:r>
            <a:r>
              <a:rPr lang="hu-HU" dirty="0"/>
              <a:t> farm </a:t>
            </a:r>
            <a:r>
              <a:rPr lang="hu-HU" dirty="0" err="1"/>
              <a:t>advisory</a:t>
            </a:r>
            <a:r>
              <a:rPr lang="hu-HU" dirty="0"/>
              <a:t> </a:t>
            </a:r>
            <a:r>
              <a:rPr lang="hu-HU" dirty="0" err="1"/>
              <a:t>system</a:t>
            </a:r>
            <a:r>
              <a:rPr lang="hu-HU" dirty="0"/>
              <a:t> and web platform </a:t>
            </a:r>
            <a:r>
              <a:rPr lang="hu-HU" dirty="0" err="1"/>
              <a:t>in</a:t>
            </a:r>
            <a:r>
              <a:rPr lang="hu-HU" dirty="0"/>
              <a:t> </a:t>
            </a:r>
            <a:r>
              <a:rPr lang="hu-HU" dirty="0" err="1"/>
              <a:t>national</a:t>
            </a:r>
            <a:r>
              <a:rPr lang="hu-HU" dirty="0"/>
              <a:t> NKTH project, </a:t>
            </a:r>
            <a:r>
              <a:rPr lang="hu-HU" dirty="0" smtClean="0"/>
              <a:t>2012</a:t>
            </a:r>
            <a:endParaRPr lang="hu-HU"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0" y="5994400"/>
            <a:ext cx="3810000" cy="8636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248" y="6167134"/>
            <a:ext cx="1335110" cy="690866"/>
          </a:xfrm>
          <a:prstGeom prst="rect">
            <a:avLst/>
          </a:prstGeom>
        </p:spPr>
      </p:pic>
    </p:spTree>
    <p:extLst>
      <p:ext uri="{BB962C8B-B14F-4D97-AF65-F5344CB8AC3E}">
        <p14:creationId xmlns:p14="http://schemas.microsoft.com/office/powerpoint/2010/main" val="75555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Relevant</a:t>
            </a:r>
            <a:r>
              <a:rPr lang="hu-HU" dirty="0"/>
              <a:t> </a:t>
            </a:r>
            <a:r>
              <a:rPr lang="hu-HU" dirty="0" err="1"/>
              <a:t>projects</a:t>
            </a:r>
            <a:endParaRPr lang="hu-HU" dirty="0"/>
          </a:p>
        </p:txBody>
      </p:sp>
      <p:sp>
        <p:nvSpPr>
          <p:cNvPr id="3" name="Content Placeholder 2"/>
          <p:cNvSpPr>
            <a:spLocks noGrp="1"/>
          </p:cNvSpPr>
          <p:nvPr>
            <p:ph idx="1"/>
          </p:nvPr>
        </p:nvSpPr>
        <p:spPr/>
        <p:txBody>
          <a:bodyPr>
            <a:normAutofit fontScale="77500" lnSpcReduction="20000"/>
          </a:bodyPr>
          <a:lstStyle/>
          <a:p>
            <a:r>
              <a:rPr lang="hu-HU" dirty="0"/>
              <a:t>Leonardo da Vinci </a:t>
            </a:r>
            <a:r>
              <a:rPr lang="hu-HU" dirty="0" err="1"/>
              <a:t>transfer</a:t>
            </a:r>
            <a:r>
              <a:rPr lang="hu-HU" dirty="0"/>
              <a:t> of </a:t>
            </a:r>
            <a:r>
              <a:rPr lang="hu-HU" dirty="0" err="1"/>
              <a:t>innovation</a:t>
            </a:r>
            <a:r>
              <a:rPr lang="hu-HU" dirty="0"/>
              <a:t> project </a:t>
            </a:r>
            <a:r>
              <a:rPr lang="hu-HU" dirty="0" err="1"/>
              <a:t>titled</a:t>
            </a:r>
            <a:r>
              <a:rPr lang="hu-HU" dirty="0"/>
              <a:t> ECOVOC (</a:t>
            </a:r>
            <a:r>
              <a:rPr lang="hu-HU" dirty="0" err="1"/>
              <a:t>Vocational</a:t>
            </a:r>
            <a:r>
              <a:rPr lang="hu-HU" dirty="0"/>
              <a:t> </a:t>
            </a:r>
            <a:r>
              <a:rPr lang="hu-HU" dirty="0" err="1"/>
              <a:t>Training</a:t>
            </a:r>
            <a:r>
              <a:rPr lang="hu-HU" dirty="0"/>
              <a:t> </a:t>
            </a:r>
            <a:r>
              <a:rPr lang="hu-HU" dirty="0" err="1"/>
              <a:t>in</a:t>
            </a:r>
            <a:r>
              <a:rPr lang="hu-HU" dirty="0"/>
              <a:t> </a:t>
            </a:r>
            <a:r>
              <a:rPr lang="hu-HU" dirty="0" err="1"/>
              <a:t>Organic</a:t>
            </a:r>
            <a:r>
              <a:rPr lang="hu-HU" dirty="0"/>
              <a:t> </a:t>
            </a:r>
            <a:r>
              <a:rPr lang="hu-HU" dirty="0" err="1"/>
              <a:t>Vegetable</a:t>
            </a:r>
            <a:r>
              <a:rPr lang="hu-HU" dirty="0"/>
              <a:t> and </a:t>
            </a:r>
            <a:r>
              <a:rPr lang="hu-HU" dirty="0" err="1"/>
              <a:t>Fruit</a:t>
            </a:r>
            <a:r>
              <a:rPr lang="hu-HU" dirty="0"/>
              <a:t> </a:t>
            </a:r>
            <a:r>
              <a:rPr lang="hu-HU" dirty="0" err="1"/>
              <a:t>Production</a:t>
            </a:r>
            <a:r>
              <a:rPr lang="hu-HU" dirty="0"/>
              <a:t>) project, 2011-2013 and ECOMOTIVE 2015-2017.</a:t>
            </a:r>
          </a:p>
          <a:p>
            <a:r>
              <a:rPr lang="hu-HU" dirty="0"/>
              <a:t>Leonardo da Vinci </a:t>
            </a:r>
            <a:r>
              <a:rPr lang="hu-HU" dirty="0" err="1"/>
              <a:t>transfer</a:t>
            </a:r>
            <a:r>
              <a:rPr lang="hu-HU" dirty="0"/>
              <a:t> of </a:t>
            </a:r>
            <a:r>
              <a:rPr lang="hu-HU" dirty="0" err="1"/>
              <a:t>innovation</a:t>
            </a:r>
            <a:r>
              <a:rPr lang="hu-HU" dirty="0"/>
              <a:t> project </a:t>
            </a:r>
            <a:r>
              <a:rPr lang="hu-HU" dirty="0" err="1"/>
              <a:t>titled</a:t>
            </a:r>
            <a:r>
              <a:rPr lang="hu-HU" dirty="0"/>
              <a:t> ITACA (IT </a:t>
            </a:r>
            <a:r>
              <a:rPr lang="hu-HU" dirty="0" err="1"/>
              <a:t>Administrator</a:t>
            </a:r>
            <a:r>
              <a:rPr lang="hu-HU" dirty="0"/>
              <a:t> </a:t>
            </a:r>
            <a:r>
              <a:rPr lang="hu-HU" dirty="0" err="1"/>
              <a:t>Competences</a:t>
            </a:r>
            <a:r>
              <a:rPr lang="hu-HU" dirty="0"/>
              <a:t> </a:t>
            </a:r>
            <a:r>
              <a:rPr lang="hu-HU" dirty="0" err="1"/>
              <a:t>Development</a:t>
            </a:r>
            <a:r>
              <a:rPr lang="hu-HU" dirty="0"/>
              <a:t>) project, 2012-2014.</a:t>
            </a:r>
          </a:p>
          <a:p>
            <a:r>
              <a:rPr lang="hu-HU" dirty="0"/>
              <a:t>National </a:t>
            </a:r>
            <a:r>
              <a:rPr lang="hu-HU" dirty="0" err="1"/>
              <a:t>e-Claim</a:t>
            </a:r>
            <a:r>
              <a:rPr lang="hu-HU" dirty="0"/>
              <a:t> project, EU </a:t>
            </a:r>
            <a:r>
              <a:rPr lang="hu-HU" dirty="0" err="1"/>
              <a:t>Agricultural</a:t>
            </a:r>
            <a:r>
              <a:rPr lang="hu-HU" dirty="0"/>
              <a:t> </a:t>
            </a:r>
            <a:r>
              <a:rPr lang="hu-HU" dirty="0" err="1"/>
              <a:t>Paying</a:t>
            </a:r>
            <a:r>
              <a:rPr lang="hu-HU" dirty="0"/>
              <a:t> </a:t>
            </a:r>
            <a:r>
              <a:rPr lang="hu-HU" dirty="0" err="1"/>
              <a:t>Agency</a:t>
            </a:r>
            <a:r>
              <a:rPr lang="hu-HU" dirty="0"/>
              <a:t>, </a:t>
            </a:r>
            <a:r>
              <a:rPr lang="hu-HU" dirty="0" err="1"/>
              <a:t>formulating</a:t>
            </a:r>
            <a:r>
              <a:rPr lang="hu-HU" dirty="0"/>
              <a:t> </a:t>
            </a:r>
            <a:r>
              <a:rPr lang="hu-HU" dirty="0" err="1"/>
              <a:t>e-government</a:t>
            </a:r>
            <a:r>
              <a:rPr lang="hu-HU" dirty="0"/>
              <a:t> </a:t>
            </a:r>
            <a:r>
              <a:rPr lang="hu-HU" dirty="0" err="1"/>
              <a:t>services</a:t>
            </a:r>
            <a:r>
              <a:rPr lang="hu-HU" dirty="0"/>
              <a:t>, 2006-2010.</a:t>
            </a:r>
          </a:p>
          <a:p>
            <a:r>
              <a:rPr lang="hu-HU" dirty="0" err="1"/>
              <a:t>eFarmer</a:t>
            </a:r>
            <a:r>
              <a:rPr lang="hu-HU" dirty="0"/>
              <a:t>, EU </a:t>
            </a:r>
            <a:r>
              <a:rPr lang="hu-HU" dirty="0" err="1"/>
              <a:t>e-Content</a:t>
            </a:r>
            <a:r>
              <a:rPr lang="hu-HU" dirty="0"/>
              <a:t>, 2005-2007.</a:t>
            </a:r>
          </a:p>
          <a:p>
            <a:r>
              <a:rPr lang="hu-HU" dirty="0" err="1"/>
              <a:t>Localization</a:t>
            </a:r>
            <a:r>
              <a:rPr lang="hu-HU" dirty="0"/>
              <a:t> FAO </a:t>
            </a:r>
            <a:r>
              <a:rPr lang="hu-HU" dirty="0" err="1"/>
              <a:t>Agricultural</a:t>
            </a:r>
            <a:r>
              <a:rPr lang="hu-HU" dirty="0"/>
              <a:t> </a:t>
            </a:r>
            <a:r>
              <a:rPr lang="hu-HU" dirty="0" err="1"/>
              <a:t>Ontology</a:t>
            </a:r>
            <a:r>
              <a:rPr lang="hu-HU" dirty="0"/>
              <a:t> Service, </a:t>
            </a:r>
            <a:r>
              <a:rPr lang="hu-HU" dirty="0" err="1"/>
              <a:t>translating</a:t>
            </a:r>
            <a:r>
              <a:rPr lang="hu-HU" dirty="0"/>
              <a:t> AGROVOC thesaurus </a:t>
            </a:r>
            <a:r>
              <a:rPr lang="hu-HU" dirty="0" err="1"/>
              <a:t>to</a:t>
            </a:r>
            <a:r>
              <a:rPr lang="hu-HU" dirty="0"/>
              <a:t> </a:t>
            </a:r>
            <a:r>
              <a:rPr lang="hu-HU" dirty="0" err="1"/>
              <a:t>Hungarian</a:t>
            </a:r>
            <a:r>
              <a:rPr lang="hu-HU" dirty="0"/>
              <a:t>, </a:t>
            </a:r>
            <a:r>
              <a:rPr lang="hu-HU" dirty="0" err="1"/>
              <a:t>ontologies</a:t>
            </a:r>
            <a:r>
              <a:rPr lang="hu-HU" dirty="0"/>
              <a:t> and </a:t>
            </a:r>
            <a:r>
              <a:rPr lang="hu-HU" dirty="0" err="1"/>
              <a:t>semantic</a:t>
            </a:r>
            <a:r>
              <a:rPr lang="hu-HU" dirty="0"/>
              <a:t> web (</a:t>
            </a:r>
            <a:r>
              <a:rPr lang="hu-HU" dirty="0" err="1"/>
              <a:t>WEB</a:t>
            </a:r>
            <a:r>
              <a:rPr lang="hu-HU" dirty="0"/>
              <a:t> 3.0) </a:t>
            </a:r>
            <a:r>
              <a:rPr lang="hu-HU" dirty="0" err="1"/>
              <a:t>applications</a:t>
            </a:r>
            <a:r>
              <a:rPr lang="hu-HU" dirty="0"/>
              <a:t>, ITEM project, 2005.</a:t>
            </a:r>
          </a:p>
          <a:p>
            <a:r>
              <a:rPr lang="hu-HU" dirty="0"/>
              <a:t>Consulting </a:t>
            </a:r>
            <a:r>
              <a:rPr lang="hu-HU" dirty="0" err="1"/>
              <a:t>the</a:t>
            </a:r>
            <a:r>
              <a:rPr lang="hu-HU" dirty="0"/>
              <a:t> </a:t>
            </a:r>
            <a:r>
              <a:rPr lang="hu-HU" dirty="0" err="1"/>
              <a:t>Food</a:t>
            </a:r>
            <a:r>
              <a:rPr lang="hu-HU" dirty="0"/>
              <a:t> and </a:t>
            </a:r>
            <a:r>
              <a:rPr lang="hu-HU" dirty="0" err="1"/>
              <a:t>Agriculture</a:t>
            </a:r>
            <a:r>
              <a:rPr lang="hu-HU" dirty="0"/>
              <a:t> Organization of </a:t>
            </a:r>
            <a:r>
              <a:rPr lang="hu-HU" dirty="0" err="1"/>
              <a:t>the</a:t>
            </a:r>
            <a:r>
              <a:rPr lang="hu-HU" dirty="0"/>
              <a:t> United </a:t>
            </a:r>
            <a:r>
              <a:rPr lang="hu-HU" dirty="0" err="1"/>
              <a:t>Nation</a:t>
            </a:r>
            <a:r>
              <a:rPr lang="hu-HU" dirty="0"/>
              <a:t> (FAO UN) </a:t>
            </a:r>
            <a:r>
              <a:rPr lang="hu-HU" dirty="0" err="1"/>
              <a:t>in</a:t>
            </a:r>
            <a:r>
              <a:rPr lang="hu-HU" dirty="0"/>
              <a:t> </a:t>
            </a:r>
            <a:r>
              <a:rPr lang="hu-HU" dirty="0" err="1"/>
              <a:t>several</a:t>
            </a:r>
            <a:r>
              <a:rPr lang="hu-HU" dirty="0"/>
              <a:t> </a:t>
            </a:r>
            <a:r>
              <a:rPr lang="hu-HU" dirty="0" err="1"/>
              <a:t>projects</a:t>
            </a:r>
            <a:r>
              <a:rPr lang="hu-HU" dirty="0"/>
              <a:t> </a:t>
            </a:r>
            <a:r>
              <a:rPr lang="hu-HU" dirty="0" err="1"/>
              <a:t>to</a:t>
            </a:r>
            <a:r>
              <a:rPr lang="hu-HU" dirty="0"/>
              <a:t> </a:t>
            </a:r>
            <a:r>
              <a:rPr lang="hu-HU" dirty="0" err="1"/>
              <a:t>develop</a:t>
            </a:r>
            <a:r>
              <a:rPr lang="hu-HU" dirty="0"/>
              <a:t> </a:t>
            </a:r>
            <a:r>
              <a:rPr lang="hu-HU" dirty="0" err="1"/>
              <a:t>Agricultural</a:t>
            </a:r>
            <a:r>
              <a:rPr lang="hu-HU" dirty="0"/>
              <a:t> </a:t>
            </a:r>
            <a:r>
              <a:rPr lang="hu-HU" dirty="0" err="1"/>
              <a:t>Knowledge</a:t>
            </a:r>
            <a:r>
              <a:rPr lang="hu-HU" dirty="0"/>
              <a:t> and </a:t>
            </a:r>
            <a:r>
              <a:rPr lang="hu-HU" dirty="0" err="1"/>
              <a:t>Innovation</a:t>
            </a:r>
            <a:r>
              <a:rPr lang="hu-HU" dirty="0"/>
              <a:t> System (AKIS) </a:t>
            </a:r>
            <a:r>
              <a:rPr lang="hu-HU" dirty="0" err="1"/>
              <a:t>content</a:t>
            </a:r>
            <a:r>
              <a:rPr lang="hu-HU" dirty="0"/>
              <a:t> management </a:t>
            </a:r>
            <a:r>
              <a:rPr lang="hu-HU" dirty="0" err="1"/>
              <a:t>platforms</a:t>
            </a:r>
            <a:r>
              <a:rPr lang="hu-HU" dirty="0"/>
              <a:t>, </a:t>
            </a:r>
            <a:r>
              <a:rPr lang="hu-HU" dirty="0" err="1"/>
              <a:t>Virtual</a:t>
            </a:r>
            <a:r>
              <a:rPr lang="hu-HU" dirty="0"/>
              <a:t> </a:t>
            </a:r>
            <a:r>
              <a:rPr lang="hu-HU" dirty="0" err="1"/>
              <a:t>Extension</a:t>
            </a:r>
            <a:r>
              <a:rPr lang="hu-HU" dirty="0"/>
              <a:t> Research </a:t>
            </a:r>
            <a:r>
              <a:rPr lang="hu-HU" dirty="0" err="1"/>
              <a:t>Communication</a:t>
            </a:r>
            <a:r>
              <a:rPr lang="hu-HU" dirty="0"/>
              <a:t> </a:t>
            </a:r>
            <a:r>
              <a:rPr lang="hu-HU" dirty="0" err="1"/>
              <a:t>Networks</a:t>
            </a:r>
            <a:r>
              <a:rPr lang="hu-HU" dirty="0"/>
              <a:t> (</a:t>
            </a:r>
            <a:r>
              <a:rPr lang="hu-HU" dirty="0" err="1"/>
              <a:t>VERCONs</a:t>
            </a:r>
            <a:r>
              <a:rPr lang="hu-HU" dirty="0"/>
              <a:t>) </a:t>
            </a:r>
            <a:r>
              <a:rPr lang="hu-HU" dirty="0" err="1"/>
              <a:t>in</a:t>
            </a:r>
            <a:r>
              <a:rPr lang="hu-HU" dirty="0"/>
              <a:t> 2009-2010-2017: </a:t>
            </a:r>
            <a:r>
              <a:rPr lang="hu-HU" dirty="0" err="1"/>
              <a:t>Armenia</a:t>
            </a:r>
            <a:r>
              <a:rPr lang="hu-HU" dirty="0"/>
              <a:t>, VERCON </a:t>
            </a:r>
            <a:r>
              <a:rPr lang="hu-HU" dirty="0" err="1"/>
              <a:t>type</a:t>
            </a:r>
            <a:r>
              <a:rPr lang="hu-HU" dirty="0"/>
              <a:t> </a:t>
            </a:r>
            <a:r>
              <a:rPr lang="hu-HU" dirty="0" err="1"/>
              <a:t>network</a:t>
            </a:r>
            <a:r>
              <a:rPr lang="hu-HU" dirty="0"/>
              <a:t>: </a:t>
            </a:r>
            <a:r>
              <a:rPr lang="hu-HU" dirty="0" err="1"/>
              <a:t>www.agro.am</a:t>
            </a:r>
            <a:r>
              <a:rPr lang="hu-HU" dirty="0"/>
              <a:t>, 2011-2017: </a:t>
            </a:r>
            <a:r>
              <a:rPr lang="hu-HU" dirty="0" err="1"/>
              <a:t>Albania</a:t>
            </a:r>
            <a:r>
              <a:rPr lang="hu-HU" dirty="0"/>
              <a:t>, VERCON </a:t>
            </a:r>
            <a:r>
              <a:rPr lang="hu-HU" dirty="0" err="1"/>
              <a:t>type</a:t>
            </a:r>
            <a:r>
              <a:rPr lang="hu-HU" dirty="0"/>
              <a:t> </a:t>
            </a:r>
            <a:r>
              <a:rPr lang="hu-HU" dirty="0" err="1"/>
              <a:t>network</a:t>
            </a:r>
            <a:r>
              <a:rPr lang="hu-HU" dirty="0"/>
              <a:t>: </a:t>
            </a:r>
            <a:r>
              <a:rPr lang="hu-HU" dirty="0" err="1"/>
              <a:t>www.agri.al</a:t>
            </a:r>
            <a:r>
              <a:rPr lang="hu-HU" dirty="0"/>
              <a:t>, 2011: </a:t>
            </a:r>
            <a:r>
              <a:rPr lang="hu-HU" dirty="0" err="1"/>
              <a:t>Egypt</a:t>
            </a:r>
            <a:r>
              <a:rPr lang="hu-HU" dirty="0"/>
              <a:t>, CMS </a:t>
            </a:r>
            <a:r>
              <a:rPr lang="hu-HU" dirty="0" err="1"/>
              <a:t>training</a:t>
            </a:r>
            <a:r>
              <a:rPr lang="hu-HU" dirty="0"/>
              <a:t> </a:t>
            </a:r>
            <a:r>
              <a:rPr lang="hu-HU" dirty="0" err="1"/>
              <a:t>for</a:t>
            </a:r>
            <a:r>
              <a:rPr lang="hu-HU" dirty="0"/>
              <a:t> FAO </a:t>
            </a:r>
            <a:r>
              <a:rPr lang="hu-HU" dirty="0" err="1"/>
              <a:t>Near</a:t>
            </a:r>
            <a:r>
              <a:rPr lang="hu-HU" dirty="0"/>
              <a:t> </a:t>
            </a:r>
            <a:r>
              <a:rPr lang="hu-HU" dirty="0" err="1"/>
              <a:t>East</a:t>
            </a:r>
            <a:r>
              <a:rPr lang="hu-HU" dirty="0"/>
              <a:t> </a:t>
            </a:r>
            <a:r>
              <a:rPr lang="hu-HU" dirty="0" err="1"/>
              <a:t>staff</a:t>
            </a:r>
            <a:endParaRPr lang="hu-HU" dirty="0"/>
          </a:p>
          <a:p>
            <a:endParaRPr lang="hu-HU"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0" y="5994400"/>
            <a:ext cx="3810000" cy="8636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248" y="6167134"/>
            <a:ext cx="1335110" cy="690866"/>
          </a:xfrm>
          <a:prstGeom prst="rect">
            <a:avLst/>
          </a:prstGeom>
        </p:spPr>
      </p:pic>
    </p:spTree>
    <p:extLst>
      <p:ext uri="{BB962C8B-B14F-4D97-AF65-F5344CB8AC3E}">
        <p14:creationId xmlns:p14="http://schemas.microsoft.com/office/powerpoint/2010/main" val="29648301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Significant infrastructure and major technical equipment</a:t>
            </a:r>
            <a:r>
              <a:rPr lang="en-US" dirty="0" smtClean="0"/>
              <a:t>:</a:t>
            </a:r>
            <a:endParaRPr lang="hu-HU" dirty="0"/>
          </a:p>
        </p:txBody>
      </p:sp>
      <p:sp>
        <p:nvSpPr>
          <p:cNvPr id="3" name="Content Placeholder 2"/>
          <p:cNvSpPr>
            <a:spLocks noGrp="1"/>
          </p:cNvSpPr>
          <p:nvPr>
            <p:ph idx="1"/>
          </p:nvPr>
        </p:nvSpPr>
        <p:spPr/>
        <p:txBody>
          <a:bodyPr/>
          <a:lstStyle/>
          <a:p>
            <a:r>
              <a:rPr lang="en-US" dirty="0" smtClean="0"/>
              <a:t>Demonstration </a:t>
            </a:r>
            <a:r>
              <a:rPr lang="en-US" dirty="0"/>
              <a:t>farm sites, running the educational farms of the university, on over 600ha of land, crop production, pasture management, animal breeding, horticulture, </a:t>
            </a:r>
            <a:r>
              <a:rPr lang="en-US" dirty="0" err="1"/>
              <a:t>bioproduction</a:t>
            </a:r>
            <a:r>
              <a:rPr lang="en-US" dirty="0"/>
              <a:t>, hunting, </a:t>
            </a:r>
            <a:r>
              <a:rPr lang="en-US" dirty="0" smtClean="0"/>
              <a:t>equestrian </a:t>
            </a:r>
            <a:r>
              <a:rPr lang="en-US" dirty="0" err="1"/>
              <a:t>centre</a:t>
            </a:r>
            <a:r>
              <a:rPr lang="en-US" dirty="0"/>
              <a:t>, as fully operational agricultural units</a:t>
            </a:r>
            <a:r>
              <a:rPr lang="en-US" dirty="0" smtClean="0"/>
              <a:t>,</a:t>
            </a:r>
            <a:r>
              <a:rPr lang="hu-HU" dirty="0" smtClean="0"/>
              <a:t> </a:t>
            </a:r>
            <a:r>
              <a:rPr lang="en-US" dirty="0" smtClean="0"/>
              <a:t>with </a:t>
            </a:r>
            <a:r>
              <a:rPr lang="en-US" dirty="0"/>
              <a:t>all </a:t>
            </a:r>
            <a:r>
              <a:rPr lang="en-US" dirty="0" err="1" smtClean="0"/>
              <a:t>necess</a:t>
            </a:r>
            <a:r>
              <a:rPr lang="hu-HU" dirty="0" smtClean="0"/>
              <a:t>a</a:t>
            </a:r>
            <a:r>
              <a:rPr lang="en-US" dirty="0" err="1" smtClean="0"/>
              <a:t>ry</a:t>
            </a:r>
            <a:r>
              <a:rPr lang="en-US" dirty="0" smtClean="0"/>
              <a:t> </a:t>
            </a:r>
            <a:r>
              <a:rPr lang="en-US" dirty="0"/>
              <a:t>machinery, equipment etc. Experimental fields, with running research </a:t>
            </a:r>
            <a:r>
              <a:rPr lang="en-US" dirty="0" err="1"/>
              <a:t>programmes</a:t>
            </a:r>
            <a:r>
              <a:rPr lang="en-US" dirty="0"/>
              <a:t>.</a:t>
            </a:r>
          </a:p>
          <a:p>
            <a:r>
              <a:rPr lang="en-US" dirty="0"/>
              <a:t>Farm adult </a:t>
            </a:r>
            <a:r>
              <a:rPr lang="en-US" dirty="0" smtClean="0"/>
              <a:t>e</a:t>
            </a:r>
            <a:r>
              <a:rPr lang="hu-HU" dirty="0" smtClean="0"/>
              <a:t>d</a:t>
            </a:r>
            <a:r>
              <a:rPr lang="en-US" dirty="0" err="1" smtClean="0"/>
              <a:t>ucation</a:t>
            </a:r>
            <a:r>
              <a:rPr lang="en-US" dirty="0" smtClean="0"/>
              <a:t> </a:t>
            </a:r>
            <a:r>
              <a:rPr lang="en-US" dirty="0" err="1"/>
              <a:t>centre</a:t>
            </a:r>
            <a:r>
              <a:rPr lang="en-US" dirty="0"/>
              <a:t> with practical examination </a:t>
            </a:r>
            <a:r>
              <a:rPr lang="en-US" dirty="0" smtClean="0"/>
              <a:t>plots</a:t>
            </a:r>
            <a:r>
              <a:rPr lang="hu-HU" dirty="0" smtClean="0"/>
              <a:t>.</a:t>
            </a:r>
            <a:endParaRPr lang="en-US" dirty="0"/>
          </a:p>
          <a:p>
            <a:r>
              <a:rPr lang="en-US" dirty="0"/>
              <a:t>Head office with classroom for 40 and two meeting rooms, well </a:t>
            </a:r>
            <a:r>
              <a:rPr lang="en-US" dirty="0" err="1"/>
              <a:t>equiped</a:t>
            </a:r>
            <a:r>
              <a:rPr lang="en-US" dirty="0"/>
              <a:t> with audio-video and computer network facilities.</a:t>
            </a:r>
          </a:p>
          <a:p>
            <a:endParaRPr lang="hu-HU"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0" y="5994400"/>
            <a:ext cx="3810000" cy="8636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248" y="6167134"/>
            <a:ext cx="1335110" cy="690866"/>
          </a:xfrm>
          <a:prstGeom prst="rect">
            <a:avLst/>
          </a:prstGeom>
        </p:spPr>
      </p:pic>
    </p:spTree>
    <p:extLst>
      <p:ext uri="{BB962C8B-B14F-4D97-AF65-F5344CB8AC3E}">
        <p14:creationId xmlns:p14="http://schemas.microsoft.com/office/powerpoint/2010/main" val="4006694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smtClean="0"/>
              <a:t>Thank</a:t>
            </a:r>
            <a:r>
              <a:rPr lang="hu-HU" dirty="0" smtClean="0"/>
              <a:t> </a:t>
            </a:r>
            <a:r>
              <a:rPr lang="hu-HU" dirty="0" err="1" smtClean="0"/>
              <a:t>you</a:t>
            </a:r>
            <a:r>
              <a:rPr lang="hu-HU" dirty="0" smtClean="0"/>
              <a:t>: </a:t>
            </a:r>
            <a:r>
              <a:rPr lang="hu-HU" dirty="0" err="1" smtClean="0"/>
              <a:t>by</a:t>
            </a:r>
            <a:r>
              <a:rPr lang="hu-HU" dirty="0" smtClean="0"/>
              <a:t> </a:t>
            </a:r>
            <a:r>
              <a:rPr lang="cs-CZ" dirty="0" smtClean="0"/>
              <a:t>Laszlo </a:t>
            </a:r>
            <a:r>
              <a:rPr lang="cs-CZ" dirty="0"/>
              <a:t>Gabor </a:t>
            </a:r>
            <a:r>
              <a:rPr lang="cs-CZ" dirty="0" smtClean="0"/>
              <a:t>Papocsi</a:t>
            </a:r>
            <a:endParaRPr lang="hu-HU" dirty="0"/>
          </a:p>
        </p:txBody>
      </p:sp>
      <p:sp>
        <p:nvSpPr>
          <p:cNvPr id="3" name="Content Placeholder 2"/>
          <p:cNvSpPr>
            <a:spLocks noGrp="1"/>
          </p:cNvSpPr>
          <p:nvPr>
            <p:ph idx="1"/>
          </p:nvPr>
        </p:nvSpPr>
        <p:spPr/>
        <p:txBody>
          <a:bodyPr>
            <a:normAutofit fontScale="85000" lnSpcReduction="10000"/>
          </a:bodyPr>
          <a:lstStyle/>
          <a:p>
            <a:r>
              <a:rPr lang="cs-CZ" dirty="0" smtClean="0"/>
              <a:t>Who </a:t>
            </a:r>
            <a:r>
              <a:rPr lang="cs-CZ" dirty="0"/>
              <a:t>has been leading for more than two decades the knowledge transfer division of GAK, dealing with agricultural extension, farm advisory services and adult education, with special focus on the use of ICTs. </a:t>
            </a:r>
            <a:endParaRPr lang="cs-CZ" dirty="0" smtClean="0"/>
          </a:p>
          <a:p>
            <a:r>
              <a:rPr lang="cs-CZ" dirty="0" smtClean="0"/>
              <a:t>He </a:t>
            </a:r>
            <a:r>
              <a:rPr lang="cs-CZ" dirty="0"/>
              <a:t>coordinated the e-Farmer (eContent), SAFEFOODNET, FARMERNET and several other EU and national projects, acted as quality assurance manager in e-government and Leonardo projects. </a:t>
            </a:r>
            <a:endParaRPr lang="cs-CZ" dirty="0" smtClean="0"/>
          </a:p>
          <a:p>
            <a:r>
              <a:rPr lang="cs-CZ" dirty="0" smtClean="0"/>
              <a:t>He </a:t>
            </a:r>
            <a:r>
              <a:rPr lang="cs-CZ" dirty="0"/>
              <a:t>regularly works for the FAO as international consultant, participating in the creation of extension, research and capacity development communication platforms in several countries of Central Eastern and South East Europe. </a:t>
            </a:r>
            <a:endParaRPr lang="cs-CZ" dirty="0" smtClean="0"/>
          </a:p>
          <a:p>
            <a:r>
              <a:rPr lang="cs-CZ" dirty="0" smtClean="0"/>
              <a:t>Laszlo </a:t>
            </a:r>
            <a:r>
              <a:rPr lang="cs-CZ" dirty="0"/>
              <a:t>also has technical experience in IT development, as he devotes some of his spare time to provide software for farmers, being the programmer of the most extensively used online farm logbook system in Hungary, the e-client portal for bio producers, the buffalo breeders association, etc.</a:t>
            </a:r>
            <a:endParaRPr lang="hu-HU"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0" y="5994400"/>
            <a:ext cx="3810000" cy="8636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248" y="6167134"/>
            <a:ext cx="1335110" cy="690866"/>
          </a:xfrm>
          <a:prstGeom prst="rect">
            <a:avLst/>
          </a:prstGeom>
        </p:spPr>
      </p:pic>
    </p:spTree>
    <p:extLst>
      <p:ext uri="{BB962C8B-B14F-4D97-AF65-F5344CB8AC3E}">
        <p14:creationId xmlns:p14="http://schemas.microsoft.com/office/powerpoint/2010/main" val="2438359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TotalTime>
  <Words>778</Words>
  <Application>Microsoft Office PowerPoint</Application>
  <PresentationFormat>Widescreen</PresentationFormat>
  <Paragraphs>38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GAK Godollo Agribusiness Centre</vt:lpstr>
      <vt:lpstr>Concept</vt:lpstr>
      <vt:lpstr>Main task</vt:lpstr>
      <vt:lpstr>Relevant projects</vt:lpstr>
      <vt:lpstr>Relevant projects</vt:lpstr>
      <vt:lpstr>Significant infrastructure and major technical equipment:</vt:lpstr>
      <vt:lpstr>Thank you: by Laszlo Gabor Papocsi</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Netrekesz</dc:creator>
  <cp:lastModifiedBy>Netrekesz</cp:lastModifiedBy>
  <cp:revision>50</cp:revision>
  <dcterms:created xsi:type="dcterms:W3CDTF">2017-09-06T09:34:43Z</dcterms:created>
  <dcterms:modified xsi:type="dcterms:W3CDTF">2017-09-10T08:25:59Z</dcterms:modified>
</cp:coreProperties>
</file>