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4" r:id="rId2"/>
    <p:sldId id="296" r:id="rId3"/>
    <p:sldId id="291" r:id="rId4"/>
    <p:sldId id="295" r:id="rId5"/>
    <p:sldId id="292" r:id="rId6"/>
    <p:sldId id="293" r:id="rId7"/>
    <p:sldId id="294" r:id="rId8"/>
    <p:sldId id="297" r:id="rId9"/>
    <p:sldId id="298" r:id="rId10"/>
    <p:sldId id="302" r:id="rId11"/>
    <p:sldId id="299" r:id="rId12"/>
    <p:sldId id="301" r:id="rId13"/>
    <p:sldId id="300" r:id="rId14"/>
    <p:sldId id="287" r:id="rId15"/>
    <p:sldId id="290" r:id="rId16"/>
    <p:sldId id="288" r:id="rId17"/>
    <p:sldId id="289" r:id="rId18"/>
    <p:sldId id="286" r:id="rId19"/>
  </p:sldIdLst>
  <p:sldSz cx="9144000" cy="5143500" type="screen16x9"/>
  <p:notesSz cx="6669088" cy="9872663"/>
  <p:defaultTextStyle>
    <a:defPPr>
      <a:defRPr lang="hu-HU"/>
    </a:defPPr>
    <a:lvl1pPr marL="0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3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2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1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4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2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zuk Valéria" initials="M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6" autoAdjust="0"/>
    <p:restoredTop sz="76381" autoAdjust="0"/>
  </p:normalViewPr>
  <p:slideViewPr>
    <p:cSldViewPr>
      <p:cViewPr varScale="1">
        <p:scale>
          <a:sx n="63" d="100"/>
          <a:sy n="63" d="100"/>
        </p:scale>
        <p:origin x="1284" y="56"/>
      </p:cViewPr>
      <p:guideLst>
        <p:guide orient="horz" pos="1620"/>
        <p:guide pos="2881"/>
        <p:guide pos="2880"/>
      </p:guideLst>
    </p:cSldViewPr>
  </p:slideViewPr>
  <p:outlineViewPr>
    <p:cViewPr>
      <p:scale>
        <a:sx n="33" d="100"/>
        <a:sy n="33" d="100"/>
      </p:scale>
      <p:origin x="0" y="29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zuk.vali\Desktop\Szaktan&#225;csad&#243;k%20alakul&#225;sa%202019.%20m&#225;rcius%2026-i%20&#225;llapo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zuk.vali\Desktop\Szaktan&#225;csad&#243;k%20alakul&#225;sa%202019.%20m&#225;rcius%2026-i%20&#225;llapo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zuk.vali\Desktop\Szaktan&#225;csad&#243;k%20alakul&#225;sa%202019.%20m&#225;rcius%2026-i%20&#225;llapo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zuk.vali\Desktop\Szaktan&#225;csad&#243;k%20alakul&#225;sa%202019.%20m&#225;rcius%2026-i%20&#225;llapo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zuk.vali\Desktop\Szaktan&#225;csad&#243;k%20alakul&#225;sa%202019.%20m&#225;rcius%2026-i%20&#225;llapo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zuk.vali\Desktop\Szaktan&#225;csad&#243;k%20alakul&#225;sa%202019.%20m&#225;rcius%2026-i%20&#225;llap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46065551702498"/>
          <c:y val="0.10748837497674996"/>
          <c:w val="0.65818353490788373"/>
          <c:h val="0.717437328207989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BE-40CC-9FF4-2E376DEFBF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BE-40CC-9FF4-2E376DEFBF13}"/>
              </c:ext>
            </c:extLst>
          </c:dPt>
          <c:dLbls>
            <c:dLbl>
              <c:idx val="0"/>
              <c:layout>
                <c:manualLayout>
                  <c:x val="6.3220385564552978E-2"/>
                  <c:y val="-0.223603467823517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3753433348198"/>
                      <c:h val="0.364989207596904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BE-40CC-9FF4-2E376DEFBF13}"/>
                </c:ext>
              </c:extLst>
            </c:dLbl>
            <c:dLbl>
              <c:idx val="1"/>
              <c:layout>
                <c:manualLayout>
                  <c:x val="-3.224769479765968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89521581325387"/>
                      <c:h val="0.346222658916655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2BE-40CC-9FF4-2E376DEFBF1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'[szaktanácsadó kérdőív.xlsx]9'!$A$164:$A$165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'[szaktanácsadó kérdőív.xlsx]9'!$B$164:$B$165</c:f>
              <c:numCache>
                <c:formatCode>General</c:formatCode>
                <c:ptCount val="2"/>
                <c:pt idx="0">
                  <c:v>109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BE-40CC-9FF4-2E376DEFB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33619415245185"/>
          <c:y val="0.74437986102068121"/>
          <c:w val="0.53332710385738291"/>
          <c:h val="0.20550550669050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hu-H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Felfüggesztett szaktanácsadók képzési kötelezettség szerinti megoszlása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0.1000190149812414"/>
                  <c:y val="-0.128026647832780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17-4AF7-9B30-AC67CFBE4A02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Munka1!$A$10:$C$10</c:f>
              <c:strCache>
                <c:ptCount val="3"/>
                <c:pt idx="0">
                  <c:v>Alapvizsga</c:v>
                </c:pt>
                <c:pt idx="1">
                  <c:v>Kreditgyűjtés</c:v>
                </c:pt>
                <c:pt idx="2">
                  <c:v>Alapvizsga+ Kreditgyűjtés</c:v>
                </c:pt>
              </c:strCache>
            </c:strRef>
          </c:cat>
          <c:val>
            <c:numRef>
              <c:f>Munka1!$A$11:$C$11</c:f>
              <c:numCache>
                <c:formatCode>General\ "fő"</c:formatCode>
                <c:ptCount val="3"/>
                <c:pt idx="0">
                  <c:v>11</c:v>
                </c:pt>
                <c:pt idx="1">
                  <c:v>59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7-4AF7-9B30-AC67CFBE4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Törölt szaktanácsadók kor szerinti megoszlása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2222222222222223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4C-4004-B6AC-76A3784DF339}"/>
                </c:ext>
              </c:extLst>
            </c:dLbl>
            <c:dLbl>
              <c:idx val="1"/>
              <c:layout>
                <c:manualLayout>
                  <c:x val="1.38886701662292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75 fő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4C-4004-B6AC-76A3784DF339}"/>
                </c:ext>
              </c:extLst>
            </c:dLbl>
            <c:dLbl>
              <c:idx val="2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4C-4004-B6AC-76A3784DF339}"/>
                </c:ext>
              </c:extLst>
            </c:dLbl>
            <c:dLbl>
              <c:idx val="3"/>
              <c:layout>
                <c:manualLayout>
                  <c:x val="1.6666666666666666E-2"/>
                  <c:y val="-3.703703703703703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68 fő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4C-4004-B6AC-76A3784DF339}"/>
                </c:ext>
              </c:extLst>
            </c:dLbl>
            <c:dLbl>
              <c:idx val="4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4C-4004-B6AC-76A3784DF3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Munka1!$J$35:$J$39</c:f>
              <c:strCache>
                <c:ptCount val="5"/>
                <c:pt idx="0">
                  <c:v>31-40</c:v>
                </c:pt>
                <c:pt idx="1">
                  <c:v>41-50</c:v>
                </c:pt>
                <c:pt idx="2">
                  <c:v>51-60</c:v>
                </c:pt>
                <c:pt idx="3">
                  <c:v>61-70</c:v>
                </c:pt>
                <c:pt idx="4">
                  <c:v>71+</c:v>
                </c:pt>
              </c:strCache>
            </c:strRef>
          </c:cat>
          <c:val>
            <c:numRef>
              <c:f>Munka1!$K$35:$K$39</c:f>
              <c:numCache>
                <c:formatCode>General\ "fő"</c:formatCode>
                <c:ptCount val="5"/>
                <c:pt idx="0">
                  <c:v>61</c:v>
                </c:pt>
                <c:pt idx="1">
                  <c:v>75</c:v>
                </c:pt>
                <c:pt idx="2">
                  <c:v>46</c:v>
                </c:pt>
                <c:pt idx="3">
                  <c:v>68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4C-4004-B6AC-76A3784DF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29649824"/>
        <c:axId val="-129655264"/>
        <c:axId val="0"/>
      </c:bar3DChart>
      <c:catAx>
        <c:axId val="-12964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9655264"/>
        <c:crosses val="autoZero"/>
        <c:auto val="1"/>
        <c:lblAlgn val="ctr"/>
        <c:lblOffset val="100"/>
        <c:noMultiLvlLbl val="0"/>
      </c:catAx>
      <c:valAx>
        <c:axId val="-129655264"/>
        <c:scaling>
          <c:orientation val="minMax"/>
        </c:scaling>
        <c:delete val="0"/>
        <c:axPos val="l"/>
        <c:majorGridlines/>
        <c:numFmt formatCode="General\ &quot;fő&quot;" sourceLinked="1"/>
        <c:majorTickMark val="out"/>
        <c:minorTickMark val="none"/>
        <c:tickLblPos val="nextTo"/>
        <c:crossAx val="-12964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Törölt szaktanácsadók megoszlása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Munka1!$A$15:$E$15</c:f>
              <c:strCache>
                <c:ptCount val="5"/>
                <c:pt idx="0">
                  <c:v>Alapvizsga</c:v>
                </c:pt>
                <c:pt idx="1">
                  <c:v>Kreditgyűjtés</c:v>
                </c:pt>
                <c:pt idx="2">
                  <c:v>Alapvizsga+ Kreditgyűjtés</c:v>
                </c:pt>
                <c:pt idx="3">
                  <c:v>Törlését kérte</c:v>
                </c:pt>
                <c:pt idx="4">
                  <c:v>Elhunyt</c:v>
                </c:pt>
              </c:strCache>
            </c:strRef>
          </c:cat>
          <c:val>
            <c:numRef>
              <c:f>Munka1!$A$16:$E$16</c:f>
              <c:numCache>
                <c:formatCode>General\ "fő"</c:formatCode>
                <c:ptCount val="5"/>
                <c:pt idx="0">
                  <c:v>57</c:v>
                </c:pt>
                <c:pt idx="1">
                  <c:v>126</c:v>
                </c:pt>
                <c:pt idx="2">
                  <c:v>84</c:v>
                </c:pt>
                <c:pt idx="3">
                  <c:v>17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3-4A02-8FA2-7C50F7DDEB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52458423446629"/>
          <c:y val="0.15152713834983311"/>
          <c:w val="0.64423519632462189"/>
          <c:h val="0.69578187360090527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0-489E-8927-30FA89411C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0-489E-8927-30FA89411C1B}"/>
              </c:ext>
            </c:extLst>
          </c:dPt>
          <c:dLbls>
            <c:dLbl>
              <c:idx val="0"/>
              <c:layout>
                <c:manualLayout>
                  <c:x val="0.24456470501136252"/>
                  <c:y val="-0.111598304951666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02200319156748"/>
                      <c:h val="0.253602435088323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90-489E-8927-30FA89411C1B}"/>
                </c:ext>
              </c:extLst>
            </c:dLbl>
            <c:dLbl>
              <c:idx val="1"/>
              <c:layout>
                <c:manualLayout>
                  <c:x val="-0.21529067965028892"/>
                  <c:y val="-3.30377404322267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85582594100054"/>
                      <c:h val="0.3116896283867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90-489E-8927-30FA89411C1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'[szaktanácsadó kérdőív.xlsx]9b'!$A$164:$A$165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'[szaktanácsadó kérdőív.xlsx]9b'!$B$164:$B$165</c:f>
              <c:numCache>
                <c:formatCode>General</c:formatCode>
                <c:ptCount val="2"/>
                <c:pt idx="0">
                  <c:v>108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90-489E-8927-30FA89411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61048129123463"/>
          <c:w val="0.88752529742366815"/>
          <c:h val="9.8916284350739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363131320766127"/>
          <c:y val="2.3840542438042747E-2"/>
          <c:w val="0.51102666626354853"/>
          <c:h val="0.925881340654217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'[szaktanácsadó kérdőív.xlsx]9a'!$D$165:$D$180</c:f>
              <c:strCache>
                <c:ptCount val="16"/>
                <c:pt idx="0">
                  <c:v>E-mailben kapott ingyenes hírlevél, kiadvány</c:v>
                </c:pt>
                <c:pt idx="1">
                  <c:v>Nyomtatott agrárszaklap</c:v>
                </c:pt>
                <c:pt idx="2">
                  <c:v>Rokon, ismerős, kolléga,</c:v>
                </c:pt>
                <c:pt idx="3">
                  <c:v>mezőgazdasági szaktanácsadók továbbképzései</c:v>
                </c:pt>
                <c:pt idx="4">
                  <c:v>Internetes agrárportál</c:v>
                </c:pt>
                <c:pt idx="5">
                  <c:v>Internetes agrárfórum</c:v>
                </c:pt>
                <c:pt idx="6">
                  <c:v>Szállítók által rendezett szakmai rendezvény, kiállítás, bemutató</c:v>
                </c:pt>
                <c:pt idx="7">
                  <c:v>Tanfolyam</c:v>
                </c:pt>
                <c:pt idx="8">
                  <c:v>Szakkönyv</c:v>
                </c:pt>
                <c:pt idx="9">
                  <c:v>Nyomtatott tájékoztató</c:v>
                </c:pt>
                <c:pt idx="10">
                  <c:v>Internetről letölthető, ingyenes kiadvány</c:v>
                </c:pt>
                <c:pt idx="11">
                  <c:v>Postai úton kapott ingyenes hírlevél, kiadvány</c:v>
                </c:pt>
                <c:pt idx="12">
                  <c:v>Nyomtatott agrárszaklap digitális változata</c:v>
                </c:pt>
                <c:pt idx="13">
                  <c:v>Televízióban látható agrárműsor</c:v>
                </c:pt>
                <c:pt idx="14">
                  <c:v>Közösségi portál</c:v>
                </c:pt>
                <c:pt idx="15">
                  <c:v>Rádióban hallható agrárműsor</c:v>
                </c:pt>
              </c:strCache>
            </c:strRef>
          </c:cat>
          <c:val>
            <c:numRef>
              <c:f>'[szaktanácsadó kérdőív.xlsx]9a'!$E$165:$E$180</c:f>
              <c:numCache>
                <c:formatCode>General</c:formatCode>
                <c:ptCount val="16"/>
                <c:pt idx="0">
                  <c:v>45</c:v>
                </c:pt>
                <c:pt idx="1">
                  <c:v>36</c:v>
                </c:pt>
                <c:pt idx="2">
                  <c:v>22</c:v>
                </c:pt>
                <c:pt idx="3">
                  <c:v>0</c:v>
                </c:pt>
                <c:pt idx="4">
                  <c:v>66</c:v>
                </c:pt>
                <c:pt idx="5">
                  <c:v>40</c:v>
                </c:pt>
                <c:pt idx="6">
                  <c:v>44</c:v>
                </c:pt>
                <c:pt idx="7">
                  <c:v>58</c:v>
                </c:pt>
                <c:pt idx="8">
                  <c:v>40</c:v>
                </c:pt>
                <c:pt idx="9">
                  <c:v>21</c:v>
                </c:pt>
                <c:pt idx="10">
                  <c:v>43</c:v>
                </c:pt>
                <c:pt idx="11">
                  <c:v>7</c:v>
                </c:pt>
                <c:pt idx="12">
                  <c:v>25</c:v>
                </c:pt>
                <c:pt idx="13">
                  <c:v>17</c:v>
                </c:pt>
                <c:pt idx="14">
                  <c:v>20</c:v>
                </c:pt>
                <c:pt idx="1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E-4929-829E-B8D4B87DE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3770192"/>
        <c:axId val="-93771280"/>
      </c:barChart>
      <c:catAx>
        <c:axId val="-9377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93771280"/>
        <c:crosses val="autoZero"/>
        <c:auto val="1"/>
        <c:lblAlgn val="ctr"/>
        <c:lblOffset val="100"/>
        <c:noMultiLvlLbl val="0"/>
      </c:catAx>
      <c:valAx>
        <c:axId val="-9377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9377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584699538891685"/>
          <c:y val="3.5241376193605609E-2"/>
          <c:w val="0.60766448680616225"/>
          <c:h val="0.89861272476316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'[szaktanácsadó kérdőív.xlsx]6'!$F$168:$F$187</c:f>
              <c:strCache>
                <c:ptCount val="20"/>
                <c:pt idx="0">
                  <c:v>Szántóföldi növénytermesztés</c:v>
                </c:pt>
                <c:pt idx="1">
                  <c:v>Állattenyésztés</c:v>
                </c:pt>
                <c:pt idx="2">
                  <c:v>Kertészet</c:v>
                </c:pt>
                <c:pt idx="3">
                  <c:v>Takarmányozás, takarmány-előállítás</c:v>
                </c:pt>
                <c:pt idx="4">
                  <c:v>Precíziós gazdálkodás</c:v>
                </c:pt>
                <c:pt idx="5">
                  <c:v>Ökológiai gazdálkodás</c:v>
                </c:pt>
                <c:pt idx="6">
                  <c:v>Vízgazdálkodás, öntözésfejlesztés</c:v>
                </c:pt>
                <c:pt idx="7">
                  <c:v>Élelmiszer-előállítás, - feldolgozás</c:v>
                </c:pt>
                <c:pt idx="8">
                  <c:v>Erdőgazdálkodás</c:v>
                </c:pt>
                <c:pt idx="9">
                  <c:v>Vadgazdálkodás</c:v>
                </c:pt>
                <c:pt idx="10">
                  <c:v>Környezeti fenntarthatóság</c:v>
                </c:pt>
                <c:pt idx="11">
                  <c:v>Növényvédelem</c:v>
                </c:pt>
                <c:pt idx="12">
                  <c:v>Állategészségügy</c:v>
                </c:pt>
                <c:pt idx="13">
                  <c:v>Földügyek</c:v>
                </c:pt>
                <c:pt idx="14">
                  <c:v>Vidékfejlesztés</c:v>
                </c:pt>
                <c:pt idx="15">
                  <c:v>Munkavédelem, munkabiztonság</c:v>
                </c:pt>
                <c:pt idx="16">
                  <c:v>Támogató adminisztráció</c:v>
                </c:pt>
                <c:pt idx="17">
                  <c:v>Vállalkozásszervezés, -menedzsment</c:v>
                </c:pt>
                <c:pt idx="18">
                  <c:v>Pénzügyi és jogi ügyek, támogatás</c:v>
                </c:pt>
                <c:pt idx="19">
                  <c:v>Minőségmenedzsment</c:v>
                </c:pt>
              </c:strCache>
            </c:strRef>
          </c:cat>
          <c:val>
            <c:numRef>
              <c:f>'[szaktanácsadó kérdőív.xlsx]6'!$G$168:$G$187</c:f>
              <c:numCache>
                <c:formatCode>General</c:formatCode>
                <c:ptCount val="20"/>
                <c:pt idx="0">
                  <c:v>112</c:v>
                </c:pt>
                <c:pt idx="1">
                  <c:v>70</c:v>
                </c:pt>
                <c:pt idx="2">
                  <c:v>85</c:v>
                </c:pt>
                <c:pt idx="3">
                  <c:v>42</c:v>
                </c:pt>
                <c:pt idx="4">
                  <c:v>124</c:v>
                </c:pt>
                <c:pt idx="5">
                  <c:v>44</c:v>
                </c:pt>
                <c:pt idx="6">
                  <c:v>38</c:v>
                </c:pt>
                <c:pt idx="7">
                  <c:v>44</c:v>
                </c:pt>
                <c:pt idx="8">
                  <c:v>20</c:v>
                </c:pt>
                <c:pt idx="9">
                  <c:v>12</c:v>
                </c:pt>
                <c:pt idx="10">
                  <c:v>27</c:v>
                </c:pt>
                <c:pt idx="11">
                  <c:v>91</c:v>
                </c:pt>
                <c:pt idx="12">
                  <c:v>34</c:v>
                </c:pt>
                <c:pt idx="13">
                  <c:v>78</c:v>
                </c:pt>
                <c:pt idx="14">
                  <c:v>49</c:v>
                </c:pt>
                <c:pt idx="15">
                  <c:v>19</c:v>
                </c:pt>
                <c:pt idx="16">
                  <c:v>94</c:v>
                </c:pt>
                <c:pt idx="17">
                  <c:v>63</c:v>
                </c:pt>
                <c:pt idx="18">
                  <c:v>80</c:v>
                </c:pt>
                <c:pt idx="1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1-410A-8D68-2CE6C2D47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3769104"/>
        <c:axId val="-93771824"/>
      </c:barChart>
      <c:catAx>
        <c:axId val="-9376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93771824"/>
        <c:crosses val="autoZero"/>
        <c:auto val="1"/>
        <c:lblAlgn val="ctr"/>
        <c:lblOffset val="100"/>
        <c:noMultiLvlLbl val="0"/>
      </c:catAx>
      <c:valAx>
        <c:axId val="-93771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9376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hu-H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929826585755759"/>
          <c:y val="7.2527704726579115E-2"/>
          <c:w val="0.53191353495317195"/>
          <c:h val="0.844979883555913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'[szaktanácsadó kérdőív.xlsx]13'!$D$166:$D$171</c:f>
              <c:strCache>
                <c:ptCount val="6"/>
                <c:pt idx="0">
                  <c:v>digitális bemutató üzem látogatás</c:v>
                </c:pt>
                <c:pt idx="1">
                  <c:v>digitális megoldások online katalógusa</c:v>
                </c:pt>
                <c:pt idx="2">
                  <c:v>tantermi képzés</c:v>
                </c:pt>
                <c:pt idx="3">
                  <c:v>csoportos tanácsadás</c:v>
                </c:pt>
                <c:pt idx="4">
                  <c:v>e-learning</c:v>
                </c:pt>
                <c:pt idx="5">
                  <c:v>szakkönyvekre</c:v>
                </c:pt>
              </c:strCache>
            </c:strRef>
          </c:cat>
          <c:val>
            <c:numRef>
              <c:f>'[szaktanácsadó kérdőív.xlsx]13'!$E$166:$E$171</c:f>
              <c:numCache>
                <c:formatCode>General</c:formatCode>
                <c:ptCount val="6"/>
                <c:pt idx="0">
                  <c:v>113</c:v>
                </c:pt>
                <c:pt idx="1">
                  <c:v>54</c:v>
                </c:pt>
                <c:pt idx="2">
                  <c:v>44</c:v>
                </c:pt>
                <c:pt idx="3">
                  <c:v>98</c:v>
                </c:pt>
                <c:pt idx="4">
                  <c:v>51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9-4AF6-8527-A8DD7CEDC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3763120"/>
        <c:axId val="-93770736"/>
      </c:barChart>
      <c:catAx>
        <c:axId val="-9376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93770736"/>
        <c:crosses val="autoZero"/>
        <c:auto val="1"/>
        <c:lblAlgn val="ctr"/>
        <c:lblOffset val="100"/>
        <c:noMultiLvlLbl val="0"/>
      </c:catAx>
      <c:valAx>
        <c:axId val="-93770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9376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Szaktanácsadók státusz szerinti alakulása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Munka1!$A$2:$D$2</c:f>
              <c:strCache>
                <c:ptCount val="4"/>
                <c:pt idx="0">
                  <c:v>Aktív</c:v>
                </c:pt>
                <c:pt idx="1">
                  <c:v>Felfüggesztett</c:v>
                </c:pt>
                <c:pt idx="2">
                  <c:v>Szüneteltetett</c:v>
                </c:pt>
                <c:pt idx="3">
                  <c:v>Törölt</c:v>
                </c:pt>
              </c:strCache>
            </c:strRef>
          </c:cat>
          <c:val>
            <c:numRef>
              <c:f>Munka1!$A$3:$D$3</c:f>
              <c:numCache>
                <c:formatCode>General\ "fő"</c:formatCode>
                <c:ptCount val="4"/>
                <c:pt idx="0">
                  <c:v>842</c:v>
                </c:pt>
                <c:pt idx="1">
                  <c:v>99</c:v>
                </c:pt>
                <c:pt idx="2">
                  <c:v>57</c:v>
                </c:pt>
                <c:pt idx="3">
                  <c:v>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A-4D43-BE38-4476499DA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Aktív szaktanácsadók kor szerinti megoszlása</a:t>
            </a:r>
          </a:p>
        </c:rich>
      </c:tx>
      <c:layout>
        <c:manualLayout>
          <c:xMode val="edge"/>
          <c:yMode val="edge"/>
          <c:x val="0.16950907471391533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5B-4A53-A8F1-64EC06E03B7D}"/>
                </c:ext>
              </c:extLst>
            </c:dLbl>
            <c:dLbl>
              <c:idx val="1"/>
              <c:layout>
                <c:manualLayout>
                  <c:x val="1.6666761224485935E-2"/>
                  <c:y val="-4.66203318486613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238 fő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5B-4A53-A8F1-64EC06E03B7D}"/>
                </c:ext>
              </c:extLst>
            </c:dLbl>
            <c:dLbl>
              <c:idx val="2"/>
              <c:layout>
                <c:manualLayout>
                  <c:x val="1.6666666666666666E-2"/>
                  <c:y val="-3.703703703703703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242 fő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5B-4A53-A8F1-64EC06E03B7D}"/>
                </c:ext>
              </c:extLst>
            </c:dLbl>
            <c:dLbl>
              <c:idx val="3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5B-4A53-A8F1-64EC06E03B7D}"/>
                </c:ext>
              </c:extLst>
            </c:dLbl>
            <c:dLbl>
              <c:idx val="4"/>
              <c:layout>
                <c:manualLayout>
                  <c:x val="1.666666666666666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5B-4A53-A8F1-64EC06E03B7D}"/>
                </c:ext>
              </c:extLst>
            </c:dLbl>
            <c:dLbl>
              <c:idx val="5"/>
              <c:layout>
                <c:manualLayout>
                  <c:x val="2.2222222222222223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5B-4A53-A8F1-64EC06E03B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Munka1!$J$3:$J$8</c:f>
              <c:strCache>
                <c:ptCount val="6"/>
                <c:pt idx="0">
                  <c:v>0-30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71+</c:v>
                </c:pt>
              </c:strCache>
            </c:strRef>
          </c:cat>
          <c:val>
            <c:numRef>
              <c:f>Munka1!$K$3:$K$8</c:f>
              <c:numCache>
                <c:formatCode>General\ "fő"</c:formatCode>
                <c:ptCount val="6"/>
                <c:pt idx="0">
                  <c:v>23</c:v>
                </c:pt>
                <c:pt idx="1">
                  <c:v>238</c:v>
                </c:pt>
                <c:pt idx="2">
                  <c:v>242</c:v>
                </c:pt>
                <c:pt idx="3">
                  <c:v>126</c:v>
                </c:pt>
                <c:pt idx="4">
                  <c:v>148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5B-4A53-A8F1-64EC06E03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29646560"/>
        <c:axId val="-129645472"/>
        <c:axId val="0"/>
      </c:bar3DChart>
      <c:catAx>
        <c:axId val="-12964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9645472"/>
        <c:crosses val="autoZero"/>
        <c:auto val="1"/>
        <c:lblAlgn val="ctr"/>
        <c:lblOffset val="100"/>
        <c:noMultiLvlLbl val="0"/>
      </c:catAx>
      <c:valAx>
        <c:axId val="-129645472"/>
        <c:scaling>
          <c:orientation val="minMax"/>
        </c:scaling>
        <c:delete val="0"/>
        <c:axPos val="l"/>
        <c:majorGridlines/>
        <c:numFmt formatCode="General\ &quot;fő&quot;" sourceLinked="1"/>
        <c:majorTickMark val="out"/>
        <c:minorTickMark val="none"/>
        <c:tickLblPos val="nextTo"/>
        <c:crossAx val="-12964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5C77-4F4D-85D6-0379D189D30C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C77-4F4D-85D6-0379D189D30C}"/>
              </c:ext>
            </c:extLst>
          </c:dPt>
          <c:dLbls>
            <c:dLbl>
              <c:idx val="0"/>
              <c:layout>
                <c:manualLayout>
                  <c:x val="-0.11590329832632976"/>
                  <c:y val="7.39827519164537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77-4F4D-85D6-0379D189D30C}"/>
                </c:ext>
              </c:extLst>
            </c:dLbl>
            <c:dLbl>
              <c:idx val="1"/>
              <c:layout>
                <c:manualLayout>
                  <c:x val="0.14190596469673308"/>
                  <c:y val="-0.231705852127541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77-4F4D-85D6-0379D189D30C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Munka1!$A$2:$A$3</c:f>
              <c:strCache>
                <c:ptCount val="2"/>
                <c:pt idx="0">
                  <c:v>Pótolt</c:v>
                </c:pt>
                <c:pt idx="1">
                  <c:v>Nem pótolt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68</c:v>
                </c:pt>
                <c:pt idx="1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77-4F4D-85D6-0379D189D30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Felfüggesztett szaktanácsadók kor szerinti megoszlása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6666666666666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21-47EC-A512-ACA4C77CF713}"/>
                </c:ext>
              </c:extLst>
            </c:dLbl>
            <c:dLbl>
              <c:idx val="1"/>
              <c:layout>
                <c:manualLayout>
                  <c:x val="1.6666666666666666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30 fő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21-47EC-A512-ACA4C77CF713}"/>
                </c:ext>
              </c:extLst>
            </c:dLbl>
            <c:dLbl>
              <c:idx val="2"/>
              <c:layout>
                <c:manualLayout>
                  <c:x val="2.5000000000000001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21-47EC-A512-ACA4C77CF713}"/>
                </c:ext>
              </c:extLst>
            </c:dLbl>
            <c:dLbl>
              <c:idx val="3"/>
              <c:layout>
                <c:manualLayout>
                  <c:x val="2.7777777777777776E-2"/>
                  <c:y val="-1.8518518518518517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26 fő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21-47EC-A512-ACA4C77CF713}"/>
                </c:ext>
              </c:extLst>
            </c:dLbl>
            <c:dLbl>
              <c:idx val="4"/>
              <c:layout>
                <c:manualLayout>
                  <c:x val="1.388888888888899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21-47EC-A512-ACA4C77CF7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Munka1!$J$14:$J$18</c:f>
              <c:strCache>
                <c:ptCount val="5"/>
                <c:pt idx="0">
                  <c:v>31-40</c:v>
                </c:pt>
                <c:pt idx="1">
                  <c:v>41-50</c:v>
                </c:pt>
                <c:pt idx="2">
                  <c:v>51-60</c:v>
                </c:pt>
                <c:pt idx="3">
                  <c:v>61-70</c:v>
                </c:pt>
                <c:pt idx="4">
                  <c:v>71+</c:v>
                </c:pt>
              </c:strCache>
            </c:strRef>
          </c:cat>
          <c:val>
            <c:numRef>
              <c:f>Munka1!$K$14:$K$18</c:f>
              <c:numCache>
                <c:formatCode>General\ "fő"</c:formatCode>
                <c:ptCount val="5"/>
                <c:pt idx="0">
                  <c:v>21</c:v>
                </c:pt>
                <c:pt idx="1">
                  <c:v>30</c:v>
                </c:pt>
                <c:pt idx="2">
                  <c:v>16</c:v>
                </c:pt>
                <c:pt idx="3">
                  <c:v>26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21-47EC-A512-ACA4C77CF7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29657984"/>
        <c:axId val="-129648736"/>
        <c:axId val="0"/>
      </c:bar3DChart>
      <c:catAx>
        <c:axId val="-12965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9648736"/>
        <c:crosses val="autoZero"/>
        <c:auto val="1"/>
        <c:lblAlgn val="ctr"/>
        <c:lblOffset val="100"/>
        <c:noMultiLvlLbl val="0"/>
      </c:catAx>
      <c:valAx>
        <c:axId val="-129648736"/>
        <c:scaling>
          <c:orientation val="minMax"/>
        </c:scaling>
        <c:delete val="0"/>
        <c:axPos val="l"/>
        <c:majorGridlines/>
        <c:numFmt formatCode="General\ &quot;fő&quot;" sourceLinked="1"/>
        <c:majorTickMark val="out"/>
        <c:minorTickMark val="none"/>
        <c:tickLblPos val="nextTo"/>
        <c:crossAx val="-12965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E4759-C026-42AF-97C8-8FD6E97244D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C405C8E-22CF-41DE-BF4C-019B628ACEB4}">
      <dgm:prSet phldrT="[Szöveg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b="1" dirty="0">
              <a:solidFill>
                <a:srgbClr val="006633"/>
              </a:solidFill>
            </a:rPr>
            <a:t>ALAPKÉPZÉS</a:t>
          </a:r>
        </a:p>
      </dgm:t>
    </dgm:pt>
    <dgm:pt modelId="{F358C559-BE32-473D-A3CE-80626C896E8E}" type="parTrans" cxnId="{80B89C09-06E0-41DF-B657-FDCEE996AADE}">
      <dgm:prSet/>
      <dgm:spPr/>
      <dgm:t>
        <a:bodyPr/>
        <a:lstStyle/>
        <a:p>
          <a:endParaRPr lang="hu-HU"/>
        </a:p>
      </dgm:t>
    </dgm:pt>
    <dgm:pt modelId="{A1686369-EA92-4DAD-AC87-5BD04FE82B6F}" type="sibTrans" cxnId="{80B89C09-06E0-41DF-B657-FDCEE996AADE}">
      <dgm:prSet/>
      <dgm:spPr/>
      <dgm:t>
        <a:bodyPr/>
        <a:lstStyle/>
        <a:p>
          <a:endParaRPr lang="hu-HU"/>
        </a:p>
      </dgm:t>
    </dgm:pt>
    <dgm:pt modelId="{66B52AC4-F863-45ED-B899-30860C0BDA2A}">
      <dgm:prSet phldrT="[Szöveg]" custT="1"/>
      <dgm:spPr/>
      <dgm:t>
        <a:bodyPr/>
        <a:lstStyle/>
        <a:p>
          <a:r>
            <a:rPr lang="hu-HU" sz="1800" dirty="0">
              <a:solidFill>
                <a:srgbClr val="C00000"/>
              </a:solidFill>
            </a:rPr>
            <a:t>Minden szaktanácsadónak kötelező</a:t>
          </a:r>
        </a:p>
        <a:p>
          <a:r>
            <a:rPr lang="hu-HU" sz="1800" dirty="0">
              <a:solidFill>
                <a:srgbClr val="C00000"/>
              </a:solidFill>
            </a:rPr>
            <a:t>Általános digitális ismeretek</a:t>
          </a:r>
        </a:p>
      </dgm:t>
    </dgm:pt>
    <dgm:pt modelId="{4B2137F9-AED8-4F33-B9EA-D0AE6A2E2573}" type="parTrans" cxnId="{833D7AF9-3D26-4762-AD18-4B6E1B24C1FE}">
      <dgm:prSet/>
      <dgm:spPr/>
      <dgm:t>
        <a:bodyPr/>
        <a:lstStyle/>
        <a:p>
          <a:endParaRPr lang="hu-HU"/>
        </a:p>
      </dgm:t>
    </dgm:pt>
    <dgm:pt modelId="{7BA40E42-79B8-43AA-9606-3C8D86A9C797}" type="sibTrans" cxnId="{833D7AF9-3D26-4762-AD18-4B6E1B24C1FE}">
      <dgm:prSet/>
      <dgm:spPr/>
      <dgm:t>
        <a:bodyPr/>
        <a:lstStyle/>
        <a:p>
          <a:endParaRPr lang="hu-HU"/>
        </a:p>
      </dgm:t>
    </dgm:pt>
    <dgm:pt modelId="{62648D6A-9A5D-439C-989A-6908FA99A241}">
      <dgm:prSet phldrT="[Szöveg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b="1" dirty="0">
              <a:solidFill>
                <a:srgbClr val="006633"/>
              </a:solidFill>
            </a:rPr>
            <a:t>SZAKTERÜLETI KÉPZÉS</a:t>
          </a:r>
        </a:p>
      </dgm:t>
    </dgm:pt>
    <dgm:pt modelId="{9F18F406-8847-4B01-85F1-12C11F3A9F50}" type="parTrans" cxnId="{C540E684-8A8C-4A75-A68B-6010AF8C0ECB}">
      <dgm:prSet/>
      <dgm:spPr/>
      <dgm:t>
        <a:bodyPr/>
        <a:lstStyle/>
        <a:p>
          <a:endParaRPr lang="hu-HU"/>
        </a:p>
      </dgm:t>
    </dgm:pt>
    <dgm:pt modelId="{703B2E11-B746-49CD-86A8-89C33BC49117}" type="sibTrans" cxnId="{C540E684-8A8C-4A75-A68B-6010AF8C0ECB}">
      <dgm:prSet/>
      <dgm:spPr/>
      <dgm:t>
        <a:bodyPr/>
        <a:lstStyle/>
        <a:p>
          <a:endParaRPr lang="hu-HU"/>
        </a:p>
      </dgm:t>
    </dgm:pt>
    <dgm:pt modelId="{9FC43C61-FA03-41FE-BE4E-08A81E48530F}">
      <dgm:prSet phldrT="[Szöveg]" custT="1"/>
      <dgm:spPr/>
      <dgm:t>
        <a:bodyPr/>
        <a:lstStyle/>
        <a:p>
          <a:r>
            <a:rPr lang="hu-HU" sz="1800" dirty="0">
              <a:solidFill>
                <a:srgbClr val="C00000"/>
              </a:solidFill>
            </a:rPr>
            <a:t>Szakterülethez kapcsolódóan kötelező </a:t>
          </a:r>
        </a:p>
        <a:p>
          <a:r>
            <a:rPr lang="hu-HU" sz="1800" dirty="0">
              <a:solidFill>
                <a:srgbClr val="C00000"/>
              </a:solidFill>
            </a:rPr>
            <a:t>Digitális megoldások ismerete</a:t>
          </a:r>
        </a:p>
      </dgm:t>
    </dgm:pt>
    <dgm:pt modelId="{0012EB94-609E-4E8F-8DDC-4107D6BB24FC}" type="parTrans" cxnId="{154322B4-2CCE-443A-B62F-EF98871AB54B}">
      <dgm:prSet/>
      <dgm:spPr/>
      <dgm:t>
        <a:bodyPr/>
        <a:lstStyle/>
        <a:p>
          <a:endParaRPr lang="hu-HU"/>
        </a:p>
      </dgm:t>
    </dgm:pt>
    <dgm:pt modelId="{89DD6F7C-EFB1-4DBB-8447-C03EE9AB85D2}" type="sibTrans" cxnId="{154322B4-2CCE-443A-B62F-EF98871AB54B}">
      <dgm:prSet/>
      <dgm:spPr/>
      <dgm:t>
        <a:bodyPr/>
        <a:lstStyle/>
        <a:p>
          <a:endParaRPr lang="hu-HU"/>
        </a:p>
      </dgm:t>
    </dgm:pt>
    <dgm:pt modelId="{2E6890A6-A1CA-4646-9E47-8FE1403ED233}">
      <dgm:prSet phldrT="[Szöveg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b="1" dirty="0">
              <a:solidFill>
                <a:srgbClr val="006633"/>
              </a:solidFill>
            </a:rPr>
            <a:t>SPECIALISTA KÉPZÉS</a:t>
          </a:r>
        </a:p>
      </dgm:t>
    </dgm:pt>
    <dgm:pt modelId="{9467C2B6-75B1-4E15-AF2D-25A25A04CC6D}" type="parTrans" cxnId="{513389E3-0C42-4074-B635-4ECB86866C75}">
      <dgm:prSet/>
      <dgm:spPr/>
      <dgm:t>
        <a:bodyPr/>
        <a:lstStyle/>
        <a:p>
          <a:endParaRPr lang="hu-HU"/>
        </a:p>
      </dgm:t>
    </dgm:pt>
    <dgm:pt modelId="{CA7D727F-BBD8-46C5-8511-C367854B11A1}" type="sibTrans" cxnId="{513389E3-0C42-4074-B635-4ECB86866C75}">
      <dgm:prSet/>
      <dgm:spPr/>
      <dgm:t>
        <a:bodyPr/>
        <a:lstStyle/>
        <a:p>
          <a:endParaRPr lang="hu-HU"/>
        </a:p>
      </dgm:t>
    </dgm:pt>
    <dgm:pt modelId="{69FA431B-4915-4D90-980A-B543A96E0085}">
      <dgm:prSet phldrT="[Szöveg]" custT="1"/>
      <dgm:spPr/>
      <dgm:t>
        <a:bodyPr/>
        <a:lstStyle/>
        <a:p>
          <a:r>
            <a:rPr lang="hu-HU" sz="1800" dirty="0">
              <a:solidFill>
                <a:srgbClr val="C00000"/>
              </a:solidFill>
            </a:rPr>
            <a:t>Opcionális</a:t>
          </a:r>
        </a:p>
        <a:p>
          <a:r>
            <a:rPr lang="hu-HU" sz="1800" dirty="0">
              <a:solidFill>
                <a:srgbClr val="C00000"/>
              </a:solidFill>
            </a:rPr>
            <a:t>Teljes üzemi szintű digitális tanácsadás</a:t>
          </a:r>
        </a:p>
        <a:p>
          <a:r>
            <a:rPr lang="hu-HU" sz="1800" dirty="0">
              <a:solidFill>
                <a:srgbClr val="C00000"/>
              </a:solidFill>
            </a:rPr>
            <a:t>Digitális fejlesztési tervezés</a:t>
          </a:r>
        </a:p>
      </dgm:t>
    </dgm:pt>
    <dgm:pt modelId="{60DE3BCE-7F44-4290-9BB6-6628D9FFB751}" type="parTrans" cxnId="{6F1A88D4-7816-4FD4-8CFA-5FA4BB9A4C93}">
      <dgm:prSet/>
      <dgm:spPr/>
      <dgm:t>
        <a:bodyPr/>
        <a:lstStyle/>
        <a:p>
          <a:endParaRPr lang="hu-HU"/>
        </a:p>
      </dgm:t>
    </dgm:pt>
    <dgm:pt modelId="{1195FA53-1FBA-4BBC-BCD1-2112A237D28A}" type="sibTrans" cxnId="{6F1A88D4-7816-4FD4-8CFA-5FA4BB9A4C93}">
      <dgm:prSet/>
      <dgm:spPr/>
      <dgm:t>
        <a:bodyPr/>
        <a:lstStyle/>
        <a:p>
          <a:endParaRPr lang="hu-HU"/>
        </a:p>
      </dgm:t>
    </dgm:pt>
    <dgm:pt modelId="{57EC1A93-9586-43A7-A23F-D384E14BA7FC}" type="pres">
      <dgm:prSet presAssocID="{589E4759-C026-42AF-97C8-8FD6E97244DB}" presName="Name0" presStyleCnt="0">
        <dgm:presLayoutVars>
          <dgm:dir/>
          <dgm:animLvl val="lvl"/>
          <dgm:resizeHandles val="exact"/>
        </dgm:presLayoutVars>
      </dgm:prSet>
      <dgm:spPr/>
    </dgm:pt>
    <dgm:pt modelId="{0A650F5A-2D23-4A7D-9C60-E63C8835C334}" type="pres">
      <dgm:prSet presAssocID="{FC405C8E-22CF-41DE-BF4C-019B628ACEB4}" presName="compositeNode" presStyleCnt="0">
        <dgm:presLayoutVars>
          <dgm:bulletEnabled val="1"/>
        </dgm:presLayoutVars>
      </dgm:prSet>
      <dgm:spPr/>
    </dgm:pt>
    <dgm:pt modelId="{275A63AA-D36F-4C8C-9877-62C7C8CA47F1}" type="pres">
      <dgm:prSet presAssocID="{FC405C8E-22CF-41DE-BF4C-019B628ACEB4}" presName="bgRect" presStyleLbl="node1" presStyleIdx="0" presStyleCnt="3"/>
      <dgm:spPr/>
    </dgm:pt>
    <dgm:pt modelId="{18C94C41-7F3C-446A-A70D-181FFC8D01B2}" type="pres">
      <dgm:prSet presAssocID="{FC405C8E-22CF-41DE-BF4C-019B628ACEB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CEDF031-0039-455D-BB21-16A6BF1ED93B}" type="pres">
      <dgm:prSet presAssocID="{FC405C8E-22CF-41DE-BF4C-019B628ACEB4}" presName="childNode" presStyleLbl="node1" presStyleIdx="0" presStyleCnt="3">
        <dgm:presLayoutVars>
          <dgm:bulletEnabled val="1"/>
        </dgm:presLayoutVars>
      </dgm:prSet>
      <dgm:spPr/>
    </dgm:pt>
    <dgm:pt modelId="{E6D79C80-01F5-48E0-BDD8-3A617869C3B4}" type="pres">
      <dgm:prSet presAssocID="{A1686369-EA92-4DAD-AC87-5BD04FE82B6F}" presName="hSp" presStyleCnt="0"/>
      <dgm:spPr/>
    </dgm:pt>
    <dgm:pt modelId="{0D0EC6A3-63C9-42BF-80CA-51FF6516D29B}" type="pres">
      <dgm:prSet presAssocID="{A1686369-EA92-4DAD-AC87-5BD04FE82B6F}" presName="vProcSp" presStyleCnt="0"/>
      <dgm:spPr/>
    </dgm:pt>
    <dgm:pt modelId="{E38741CB-F817-42D6-ADF4-0ADFCCF984AE}" type="pres">
      <dgm:prSet presAssocID="{A1686369-EA92-4DAD-AC87-5BD04FE82B6F}" presName="vSp1" presStyleCnt="0"/>
      <dgm:spPr/>
    </dgm:pt>
    <dgm:pt modelId="{7E68DA02-7389-4DB6-B28C-A6B72A0FAA14}" type="pres">
      <dgm:prSet presAssocID="{A1686369-EA92-4DAD-AC87-5BD04FE82B6F}" presName="simulatedConn" presStyleLbl="solidFgAcc1" presStyleIdx="0" presStyleCnt="2"/>
      <dgm:spPr/>
    </dgm:pt>
    <dgm:pt modelId="{744A0427-8FC9-4A29-84A3-95DCE7315E6B}" type="pres">
      <dgm:prSet presAssocID="{A1686369-EA92-4DAD-AC87-5BD04FE82B6F}" presName="vSp2" presStyleCnt="0"/>
      <dgm:spPr/>
    </dgm:pt>
    <dgm:pt modelId="{BF940085-AFC0-4A3D-A44C-ACD442C7C495}" type="pres">
      <dgm:prSet presAssocID="{A1686369-EA92-4DAD-AC87-5BD04FE82B6F}" presName="sibTrans" presStyleCnt="0"/>
      <dgm:spPr/>
    </dgm:pt>
    <dgm:pt modelId="{810A29FA-2D15-4BB4-90A4-D826DFEFC672}" type="pres">
      <dgm:prSet presAssocID="{62648D6A-9A5D-439C-989A-6908FA99A241}" presName="compositeNode" presStyleCnt="0">
        <dgm:presLayoutVars>
          <dgm:bulletEnabled val="1"/>
        </dgm:presLayoutVars>
      </dgm:prSet>
      <dgm:spPr/>
    </dgm:pt>
    <dgm:pt modelId="{5AE8641E-F29D-4A85-9F28-AB43F7B3C887}" type="pres">
      <dgm:prSet presAssocID="{62648D6A-9A5D-439C-989A-6908FA99A241}" presName="bgRect" presStyleLbl="node1" presStyleIdx="1" presStyleCnt="3"/>
      <dgm:spPr/>
    </dgm:pt>
    <dgm:pt modelId="{56F13215-7D89-4150-B8DB-BC2B6B678F5C}" type="pres">
      <dgm:prSet presAssocID="{62648D6A-9A5D-439C-989A-6908FA99A241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5C2E79F-A737-4B64-BBD3-257E076B0671}" type="pres">
      <dgm:prSet presAssocID="{62648D6A-9A5D-439C-989A-6908FA99A241}" presName="childNode" presStyleLbl="node1" presStyleIdx="1" presStyleCnt="3">
        <dgm:presLayoutVars>
          <dgm:bulletEnabled val="1"/>
        </dgm:presLayoutVars>
      </dgm:prSet>
      <dgm:spPr/>
    </dgm:pt>
    <dgm:pt modelId="{180B2FA2-5794-4FA0-A0F5-E06D2D8BC9A1}" type="pres">
      <dgm:prSet presAssocID="{703B2E11-B746-49CD-86A8-89C33BC49117}" presName="hSp" presStyleCnt="0"/>
      <dgm:spPr/>
    </dgm:pt>
    <dgm:pt modelId="{96B792D4-32D5-48B2-9839-AD8DD3385E26}" type="pres">
      <dgm:prSet presAssocID="{703B2E11-B746-49CD-86A8-89C33BC49117}" presName="vProcSp" presStyleCnt="0"/>
      <dgm:spPr/>
    </dgm:pt>
    <dgm:pt modelId="{904AC128-8DFF-4972-BD79-DB5A30553363}" type="pres">
      <dgm:prSet presAssocID="{703B2E11-B746-49CD-86A8-89C33BC49117}" presName="vSp1" presStyleCnt="0"/>
      <dgm:spPr/>
    </dgm:pt>
    <dgm:pt modelId="{23E6D059-7898-40BA-860A-5E2055B1537B}" type="pres">
      <dgm:prSet presAssocID="{703B2E11-B746-49CD-86A8-89C33BC49117}" presName="simulatedConn" presStyleLbl="solidFgAcc1" presStyleIdx="1" presStyleCnt="2"/>
      <dgm:spPr/>
    </dgm:pt>
    <dgm:pt modelId="{B5517D5B-E029-4746-93AC-7DF51AE288D4}" type="pres">
      <dgm:prSet presAssocID="{703B2E11-B746-49CD-86A8-89C33BC49117}" presName="vSp2" presStyleCnt="0"/>
      <dgm:spPr/>
    </dgm:pt>
    <dgm:pt modelId="{645C8C36-5A05-4479-84BD-BF606676AEA3}" type="pres">
      <dgm:prSet presAssocID="{703B2E11-B746-49CD-86A8-89C33BC49117}" presName="sibTrans" presStyleCnt="0"/>
      <dgm:spPr/>
    </dgm:pt>
    <dgm:pt modelId="{90AB31F0-E40B-4D9F-AE72-31803E375257}" type="pres">
      <dgm:prSet presAssocID="{2E6890A6-A1CA-4646-9E47-8FE1403ED233}" presName="compositeNode" presStyleCnt="0">
        <dgm:presLayoutVars>
          <dgm:bulletEnabled val="1"/>
        </dgm:presLayoutVars>
      </dgm:prSet>
      <dgm:spPr/>
    </dgm:pt>
    <dgm:pt modelId="{E387C6B3-6ABE-4687-B273-64629F770A5F}" type="pres">
      <dgm:prSet presAssocID="{2E6890A6-A1CA-4646-9E47-8FE1403ED233}" presName="bgRect" presStyleLbl="node1" presStyleIdx="2" presStyleCnt="3"/>
      <dgm:spPr/>
    </dgm:pt>
    <dgm:pt modelId="{CE358DF7-9E8A-4C09-858B-6A071B97EFE7}" type="pres">
      <dgm:prSet presAssocID="{2E6890A6-A1CA-4646-9E47-8FE1403ED23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42850F91-83D9-4E2A-8F4F-9BAB9C439805}" type="pres">
      <dgm:prSet presAssocID="{2E6890A6-A1CA-4646-9E47-8FE1403ED23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8F46007-C95D-4BF1-BBF0-E98B5D2E7C89}" type="presOf" srcId="{589E4759-C026-42AF-97C8-8FD6E97244DB}" destId="{57EC1A93-9586-43A7-A23F-D384E14BA7FC}" srcOrd="0" destOrd="0" presId="urn:microsoft.com/office/officeart/2005/8/layout/hProcess7"/>
    <dgm:cxn modelId="{80B89C09-06E0-41DF-B657-FDCEE996AADE}" srcId="{589E4759-C026-42AF-97C8-8FD6E97244DB}" destId="{FC405C8E-22CF-41DE-BF4C-019B628ACEB4}" srcOrd="0" destOrd="0" parTransId="{F358C559-BE32-473D-A3CE-80626C896E8E}" sibTransId="{A1686369-EA92-4DAD-AC87-5BD04FE82B6F}"/>
    <dgm:cxn modelId="{1DF32C2E-9D03-4EDF-BE09-D75D5658F803}" type="presOf" srcId="{2E6890A6-A1CA-4646-9E47-8FE1403ED233}" destId="{CE358DF7-9E8A-4C09-858B-6A071B97EFE7}" srcOrd="1" destOrd="0" presId="urn:microsoft.com/office/officeart/2005/8/layout/hProcess7"/>
    <dgm:cxn modelId="{390CAC56-87FB-43AD-9933-26AA68C9B7A5}" type="presOf" srcId="{2E6890A6-A1CA-4646-9E47-8FE1403ED233}" destId="{E387C6B3-6ABE-4687-B273-64629F770A5F}" srcOrd="0" destOrd="0" presId="urn:microsoft.com/office/officeart/2005/8/layout/hProcess7"/>
    <dgm:cxn modelId="{C540E684-8A8C-4A75-A68B-6010AF8C0ECB}" srcId="{589E4759-C026-42AF-97C8-8FD6E97244DB}" destId="{62648D6A-9A5D-439C-989A-6908FA99A241}" srcOrd="1" destOrd="0" parTransId="{9F18F406-8847-4B01-85F1-12C11F3A9F50}" sibTransId="{703B2E11-B746-49CD-86A8-89C33BC49117}"/>
    <dgm:cxn modelId="{7F931386-1F67-4007-ADA4-178132C1C7FD}" type="presOf" srcId="{FC405C8E-22CF-41DE-BF4C-019B628ACEB4}" destId="{275A63AA-D36F-4C8C-9877-62C7C8CA47F1}" srcOrd="0" destOrd="0" presId="urn:microsoft.com/office/officeart/2005/8/layout/hProcess7"/>
    <dgm:cxn modelId="{154322B4-2CCE-443A-B62F-EF98871AB54B}" srcId="{62648D6A-9A5D-439C-989A-6908FA99A241}" destId="{9FC43C61-FA03-41FE-BE4E-08A81E48530F}" srcOrd="0" destOrd="0" parTransId="{0012EB94-609E-4E8F-8DDC-4107D6BB24FC}" sibTransId="{89DD6F7C-EFB1-4DBB-8447-C03EE9AB85D2}"/>
    <dgm:cxn modelId="{520465BA-71F6-4D87-BBFC-6242C74CE0E4}" type="presOf" srcId="{9FC43C61-FA03-41FE-BE4E-08A81E48530F}" destId="{C5C2E79F-A737-4B64-BBD3-257E076B0671}" srcOrd="0" destOrd="0" presId="urn:microsoft.com/office/officeart/2005/8/layout/hProcess7"/>
    <dgm:cxn modelId="{D2CA96BC-0436-49D9-A214-87B262D542D7}" type="presOf" srcId="{69FA431B-4915-4D90-980A-B543A96E0085}" destId="{42850F91-83D9-4E2A-8F4F-9BAB9C439805}" srcOrd="0" destOrd="0" presId="urn:microsoft.com/office/officeart/2005/8/layout/hProcess7"/>
    <dgm:cxn modelId="{6F1A88D4-7816-4FD4-8CFA-5FA4BB9A4C93}" srcId="{2E6890A6-A1CA-4646-9E47-8FE1403ED233}" destId="{69FA431B-4915-4D90-980A-B543A96E0085}" srcOrd="0" destOrd="0" parTransId="{60DE3BCE-7F44-4290-9BB6-6628D9FFB751}" sibTransId="{1195FA53-1FBA-4BBC-BCD1-2112A237D28A}"/>
    <dgm:cxn modelId="{B5C424D7-50AD-4C7F-9C2B-9328AFD5AB13}" type="presOf" srcId="{66B52AC4-F863-45ED-B899-30860C0BDA2A}" destId="{FCEDF031-0039-455D-BB21-16A6BF1ED93B}" srcOrd="0" destOrd="0" presId="urn:microsoft.com/office/officeart/2005/8/layout/hProcess7"/>
    <dgm:cxn modelId="{33E152D8-FE1A-45EF-BD5D-1453B662CB71}" type="presOf" srcId="{62648D6A-9A5D-439C-989A-6908FA99A241}" destId="{5AE8641E-F29D-4A85-9F28-AB43F7B3C887}" srcOrd="0" destOrd="0" presId="urn:microsoft.com/office/officeart/2005/8/layout/hProcess7"/>
    <dgm:cxn modelId="{513389E3-0C42-4074-B635-4ECB86866C75}" srcId="{589E4759-C026-42AF-97C8-8FD6E97244DB}" destId="{2E6890A6-A1CA-4646-9E47-8FE1403ED233}" srcOrd="2" destOrd="0" parTransId="{9467C2B6-75B1-4E15-AF2D-25A25A04CC6D}" sibTransId="{CA7D727F-BBD8-46C5-8511-C367854B11A1}"/>
    <dgm:cxn modelId="{B1BCD8F2-6A71-4EA4-8E10-7A5DDA94297A}" type="presOf" srcId="{FC405C8E-22CF-41DE-BF4C-019B628ACEB4}" destId="{18C94C41-7F3C-446A-A70D-181FFC8D01B2}" srcOrd="1" destOrd="0" presId="urn:microsoft.com/office/officeart/2005/8/layout/hProcess7"/>
    <dgm:cxn modelId="{E39E53F3-2BE7-48EF-8F79-9AA55CB3933E}" type="presOf" srcId="{62648D6A-9A5D-439C-989A-6908FA99A241}" destId="{56F13215-7D89-4150-B8DB-BC2B6B678F5C}" srcOrd="1" destOrd="0" presId="urn:microsoft.com/office/officeart/2005/8/layout/hProcess7"/>
    <dgm:cxn modelId="{833D7AF9-3D26-4762-AD18-4B6E1B24C1FE}" srcId="{FC405C8E-22CF-41DE-BF4C-019B628ACEB4}" destId="{66B52AC4-F863-45ED-B899-30860C0BDA2A}" srcOrd="0" destOrd="0" parTransId="{4B2137F9-AED8-4F33-B9EA-D0AE6A2E2573}" sibTransId="{7BA40E42-79B8-43AA-9606-3C8D86A9C797}"/>
    <dgm:cxn modelId="{A0478D46-98E2-462A-AF1D-AFCDB9B3028B}" type="presParOf" srcId="{57EC1A93-9586-43A7-A23F-D384E14BA7FC}" destId="{0A650F5A-2D23-4A7D-9C60-E63C8835C334}" srcOrd="0" destOrd="0" presId="urn:microsoft.com/office/officeart/2005/8/layout/hProcess7"/>
    <dgm:cxn modelId="{819A9C98-1EC5-4FA0-9F51-BB9860609ADF}" type="presParOf" srcId="{0A650F5A-2D23-4A7D-9C60-E63C8835C334}" destId="{275A63AA-D36F-4C8C-9877-62C7C8CA47F1}" srcOrd="0" destOrd="0" presId="urn:microsoft.com/office/officeart/2005/8/layout/hProcess7"/>
    <dgm:cxn modelId="{8B82E797-74A1-4E54-9A8E-B5583FFDDA67}" type="presParOf" srcId="{0A650F5A-2D23-4A7D-9C60-E63C8835C334}" destId="{18C94C41-7F3C-446A-A70D-181FFC8D01B2}" srcOrd="1" destOrd="0" presId="urn:microsoft.com/office/officeart/2005/8/layout/hProcess7"/>
    <dgm:cxn modelId="{8F78C789-FD76-4464-ADFD-EE21BB924720}" type="presParOf" srcId="{0A650F5A-2D23-4A7D-9C60-E63C8835C334}" destId="{FCEDF031-0039-455D-BB21-16A6BF1ED93B}" srcOrd="2" destOrd="0" presId="urn:microsoft.com/office/officeart/2005/8/layout/hProcess7"/>
    <dgm:cxn modelId="{E957120C-55D1-4688-9E25-14059905446F}" type="presParOf" srcId="{57EC1A93-9586-43A7-A23F-D384E14BA7FC}" destId="{E6D79C80-01F5-48E0-BDD8-3A617869C3B4}" srcOrd="1" destOrd="0" presId="urn:microsoft.com/office/officeart/2005/8/layout/hProcess7"/>
    <dgm:cxn modelId="{3834225C-A330-4405-AC02-31D537FFD50C}" type="presParOf" srcId="{57EC1A93-9586-43A7-A23F-D384E14BA7FC}" destId="{0D0EC6A3-63C9-42BF-80CA-51FF6516D29B}" srcOrd="2" destOrd="0" presId="urn:microsoft.com/office/officeart/2005/8/layout/hProcess7"/>
    <dgm:cxn modelId="{F56559EF-3EC2-473C-994A-67663956FD5C}" type="presParOf" srcId="{0D0EC6A3-63C9-42BF-80CA-51FF6516D29B}" destId="{E38741CB-F817-42D6-ADF4-0ADFCCF984AE}" srcOrd="0" destOrd="0" presId="urn:microsoft.com/office/officeart/2005/8/layout/hProcess7"/>
    <dgm:cxn modelId="{8723C214-D27D-4C60-A519-C1FBA47A09C5}" type="presParOf" srcId="{0D0EC6A3-63C9-42BF-80CA-51FF6516D29B}" destId="{7E68DA02-7389-4DB6-B28C-A6B72A0FAA14}" srcOrd="1" destOrd="0" presId="urn:microsoft.com/office/officeart/2005/8/layout/hProcess7"/>
    <dgm:cxn modelId="{B7BBB422-E7A4-4A6C-8BE2-D9FAB3EE0A93}" type="presParOf" srcId="{0D0EC6A3-63C9-42BF-80CA-51FF6516D29B}" destId="{744A0427-8FC9-4A29-84A3-95DCE7315E6B}" srcOrd="2" destOrd="0" presId="urn:microsoft.com/office/officeart/2005/8/layout/hProcess7"/>
    <dgm:cxn modelId="{65AAC37B-64A5-4C06-A02A-B96D97408C07}" type="presParOf" srcId="{57EC1A93-9586-43A7-A23F-D384E14BA7FC}" destId="{BF940085-AFC0-4A3D-A44C-ACD442C7C495}" srcOrd="3" destOrd="0" presId="urn:microsoft.com/office/officeart/2005/8/layout/hProcess7"/>
    <dgm:cxn modelId="{5E1A409F-B0D7-41E6-8690-D13CAA11E3DA}" type="presParOf" srcId="{57EC1A93-9586-43A7-A23F-D384E14BA7FC}" destId="{810A29FA-2D15-4BB4-90A4-D826DFEFC672}" srcOrd="4" destOrd="0" presId="urn:microsoft.com/office/officeart/2005/8/layout/hProcess7"/>
    <dgm:cxn modelId="{1BEF25F4-5533-4847-AB82-7ED4EC84E37E}" type="presParOf" srcId="{810A29FA-2D15-4BB4-90A4-D826DFEFC672}" destId="{5AE8641E-F29D-4A85-9F28-AB43F7B3C887}" srcOrd="0" destOrd="0" presId="urn:microsoft.com/office/officeart/2005/8/layout/hProcess7"/>
    <dgm:cxn modelId="{3DE91F5A-BEA2-4C0C-9BF8-DB2B48A895A0}" type="presParOf" srcId="{810A29FA-2D15-4BB4-90A4-D826DFEFC672}" destId="{56F13215-7D89-4150-B8DB-BC2B6B678F5C}" srcOrd="1" destOrd="0" presId="urn:microsoft.com/office/officeart/2005/8/layout/hProcess7"/>
    <dgm:cxn modelId="{9163C1D1-F85A-4DC9-85F1-82230F4E905E}" type="presParOf" srcId="{810A29FA-2D15-4BB4-90A4-D826DFEFC672}" destId="{C5C2E79F-A737-4B64-BBD3-257E076B0671}" srcOrd="2" destOrd="0" presId="urn:microsoft.com/office/officeart/2005/8/layout/hProcess7"/>
    <dgm:cxn modelId="{38D95C5B-8C89-41C7-A149-0ABC94EED382}" type="presParOf" srcId="{57EC1A93-9586-43A7-A23F-D384E14BA7FC}" destId="{180B2FA2-5794-4FA0-A0F5-E06D2D8BC9A1}" srcOrd="5" destOrd="0" presId="urn:microsoft.com/office/officeart/2005/8/layout/hProcess7"/>
    <dgm:cxn modelId="{FB304C1E-0142-452A-A4DD-1B674FE0EB75}" type="presParOf" srcId="{57EC1A93-9586-43A7-A23F-D384E14BA7FC}" destId="{96B792D4-32D5-48B2-9839-AD8DD3385E26}" srcOrd="6" destOrd="0" presId="urn:microsoft.com/office/officeart/2005/8/layout/hProcess7"/>
    <dgm:cxn modelId="{225FDC74-B42C-4237-8900-974F642C07B2}" type="presParOf" srcId="{96B792D4-32D5-48B2-9839-AD8DD3385E26}" destId="{904AC128-8DFF-4972-BD79-DB5A30553363}" srcOrd="0" destOrd="0" presId="urn:microsoft.com/office/officeart/2005/8/layout/hProcess7"/>
    <dgm:cxn modelId="{4D4D6D37-3DF6-4A6F-B7F0-A5C303A85613}" type="presParOf" srcId="{96B792D4-32D5-48B2-9839-AD8DD3385E26}" destId="{23E6D059-7898-40BA-860A-5E2055B1537B}" srcOrd="1" destOrd="0" presId="urn:microsoft.com/office/officeart/2005/8/layout/hProcess7"/>
    <dgm:cxn modelId="{C9213C2E-C680-4D24-8B47-A4E2ECD3AF77}" type="presParOf" srcId="{96B792D4-32D5-48B2-9839-AD8DD3385E26}" destId="{B5517D5B-E029-4746-93AC-7DF51AE288D4}" srcOrd="2" destOrd="0" presId="urn:microsoft.com/office/officeart/2005/8/layout/hProcess7"/>
    <dgm:cxn modelId="{EA96E0EF-2CA5-47C9-9E41-7A8CF1C05443}" type="presParOf" srcId="{57EC1A93-9586-43A7-A23F-D384E14BA7FC}" destId="{645C8C36-5A05-4479-84BD-BF606676AEA3}" srcOrd="7" destOrd="0" presId="urn:microsoft.com/office/officeart/2005/8/layout/hProcess7"/>
    <dgm:cxn modelId="{88FE78ED-7C11-4AFF-8785-D2705D8821E9}" type="presParOf" srcId="{57EC1A93-9586-43A7-A23F-D384E14BA7FC}" destId="{90AB31F0-E40B-4D9F-AE72-31803E375257}" srcOrd="8" destOrd="0" presId="urn:microsoft.com/office/officeart/2005/8/layout/hProcess7"/>
    <dgm:cxn modelId="{3C5C00D3-6C25-4942-B7A9-D410D189622E}" type="presParOf" srcId="{90AB31F0-E40B-4D9F-AE72-31803E375257}" destId="{E387C6B3-6ABE-4687-B273-64629F770A5F}" srcOrd="0" destOrd="0" presId="urn:microsoft.com/office/officeart/2005/8/layout/hProcess7"/>
    <dgm:cxn modelId="{03EB0EAA-C296-4987-A731-5233008049D6}" type="presParOf" srcId="{90AB31F0-E40B-4D9F-AE72-31803E375257}" destId="{CE358DF7-9E8A-4C09-858B-6A071B97EFE7}" srcOrd="1" destOrd="0" presId="urn:microsoft.com/office/officeart/2005/8/layout/hProcess7"/>
    <dgm:cxn modelId="{7959FDFF-ED1C-4FC5-A6AE-407F86AF9B35}" type="presParOf" srcId="{90AB31F0-E40B-4D9F-AE72-31803E375257}" destId="{42850F91-83D9-4E2A-8F4F-9BAB9C43980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A63AA-D36F-4C8C-9877-62C7C8CA47F1}">
      <dsp:nvSpPr>
        <dsp:cNvPr id="0" name=""/>
        <dsp:cNvSpPr/>
      </dsp:nvSpPr>
      <dsp:spPr>
        <a:xfrm>
          <a:off x="523" y="403101"/>
          <a:ext cx="2251375" cy="2701650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6633"/>
              </a:solidFill>
            </a:rPr>
            <a:t>ALAPKÉPZÉS</a:t>
          </a:r>
        </a:p>
      </dsp:txBody>
      <dsp:txXfrm rot="16200000">
        <a:off x="-882015" y="1285640"/>
        <a:ext cx="2215353" cy="450275"/>
      </dsp:txXfrm>
    </dsp:sp>
    <dsp:sp modelId="{FCEDF031-0039-455D-BB21-16A6BF1ED93B}">
      <dsp:nvSpPr>
        <dsp:cNvPr id="0" name=""/>
        <dsp:cNvSpPr/>
      </dsp:nvSpPr>
      <dsp:spPr>
        <a:xfrm>
          <a:off x="450798" y="403101"/>
          <a:ext cx="1677274" cy="27016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C00000"/>
              </a:solidFill>
            </a:rPr>
            <a:t>Minden szaktanácsadónak kötelező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C00000"/>
              </a:solidFill>
            </a:rPr>
            <a:t>Általános digitális ismeretek</a:t>
          </a:r>
        </a:p>
      </dsp:txBody>
      <dsp:txXfrm>
        <a:off x="450798" y="403101"/>
        <a:ext cx="1677274" cy="2701650"/>
      </dsp:txXfrm>
    </dsp:sp>
    <dsp:sp modelId="{5AE8641E-F29D-4A85-9F28-AB43F7B3C887}">
      <dsp:nvSpPr>
        <dsp:cNvPr id="0" name=""/>
        <dsp:cNvSpPr/>
      </dsp:nvSpPr>
      <dsp:spPr>
        <a:xfrm>
          <a:off x="2330696" y="403101"/>
          <a:ext cx="2251375" cy="2701650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6633"/>
              </a:solidFill>
            </a:rPr>
            <a:t>SZAKTERÜLETI KÉPZÉS</a:t>
          </a:r>
        </a:p>
      </dsp:txBody>
      <dsp:txXfrm rot="16200000">
        <a:off x="1448157" y="1285640"/>
        <a:ext cx="2215353" cy="450275"/>
      </dsp:txXfrm>
    </dsp:sp>
    <dsp:sp modelId="{7E68DA02-7389-4DB6-B28C-A6B72A0FAA14}">
      <dsp:nvSpPr>
        <dsp:cNvPr id="0" name=""/>
        <dsp:cNvSpPr/>
      </dsp:nvSpPr>
      <dsp:spPr>
        <a:xfrm rot="5400000">
          <a:off x="2143385" y="2550869"/>
          <a:ext cx="397134" cy="3377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2E79F-A737-4B64-BBD3-257E076B0671}">
      <dsp:nvSpPr>
        <dsp:cNvPr id="0" name=""/>
        <dsp:cNvSpPr/>
      </dsp:nvSpPr>
      <dsp:spPr>
        <a:xfrm>
          <a:off x="2780971" y="403101"/>
          <a:ext cx="1677274" cy="27016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C00000"/>
              </a:solidFill>
            </a:rPr>
            <a:t>Szakterülethez kapcsolódóan kötelező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C00000"/>
              </a:solidFill>
            </a:rPr>
            <a:t>Digitális megoldások ismerete</a:t>
          </a:r>
        </a:p>
      </dsp:txBody>
      <dsp:txXfrm>
        <a:off x="2780971" y="403101"/>
        <a:ext cx="1677274" cy="2701650"/>
      </dsp:txXfrm>
    </dsp:sp>
    <dsp:sp modelId="{E387C6B3-6ABE-4687-B273-64629F770A5F}">
      <dsp:nvSpPr>
        <dsp:cNvPr id="0" name=""/>
        <dsp:cNvSpPr/>
      </dsp:nvSpPr>
      <dsp:spPr>
        <a:xfrm>
          <a:off x="4660869" y="403101"/>
          <a:ext cx="2251375" cy="2701650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6633"/>
              </a:solidFill>
            </a:rPr>
            <a:t>SPECIALISTA KÉPZÉS</a:t>
          </a:r>
        </a:p>
      </dsp:txBody>
      <dsp:txXfrm rot="16200000">
        <a:off x="3778330" y="1285640"/>
        <a:ext cx="2215353" cy="450275"/>
      </dsp:txXfrm>
    </dsp:sp>
    <dsp:sp modelId="{23E6D059-7898-40BA-860A-5E2055B1537B}">
      <dsp:nvSpPr>
        <dsp:cNvPr id="0" name=""/>
        <dsp:cNvSpPr/>
      </dsp:nvSpPr>
      <dsp:spPr>
        <a:xfrm rot="5400000">
          <a:off x="4473559" y="2550869"/>
          <a:ext cx="397134" cy="3377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50F91-83D9-4E2A-8F4F-9BAB9C439805}">
      <dsp:nvSpPr>
        <dsp:cNvPr id="0" name=""/>
        <dsp:cNvSpPr/>
      </dsp:nvSpPr>
      <dsp:spPr>
        <a:xfrm>
          <a:off x="5111144" y="403101"/>
          <a:ext cx="1677274" cy="27016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C00000"/>
              </a:solidFill>
            </a:rPr>
            <a:t>Opcionális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C00000"/>
              </a:solidFill>
            </a:rPr>
            <a:t>Teljes üzemi szintű digitális tanácsadás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C00000"/>
              </a:solidFill>
            </a:rPr>
            <a:t>Digitális fejlesztési tervezés</a:t>
          </a:r>
        </a:p>
      </dsp:txBody>
      <dsp:txXfrm>
        <a:off x="5111144" y="403101"/>
        <a:ext cx="1677274" cy="270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Dunaharaszti, 2018.06.14.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EF2BB-4875-4107-AE30-D7BB89EA6F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252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Dunaharaszti, 2018.06.14.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340B-B18C-8641-BC9C-302038F7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3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256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233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671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404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2019. március 26-i</a:t>
            </a:r>
            <a:r>
              <a:rPr lang="hu-HU" baseline="0" dirty="0"/>
              <a:t> állapot szerint 998 fő szaktanácsadót (aktív, felfüggesztett, szüneteltetett) tartunk nyilván.</a:t>
            </a:r>
          </a:p>
          <a:p>
            <a:r>
              <a:rPr lang="hu-HU" baseline="0" dirty="0"/>
              <a:t>A 31-50 év között van a legtöbb Aktív szaktanácsadónk.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125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Összesen 288 fő szaktanácsadó kapott pótlási lehetőséget, azonban a megadott határidőig mindössze 68 fő élt a felajánlott pótlási lehetőséggel.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3734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baseline="0" dirty="0"/>
              <a:t>legnagyobb arányban a kreditgyűjtési kötelezettség elmulasztása miatt történt felfüggesztés.</a:t>
            </a:r>
          </a:p>
          <a:p>
            <a:r>
              <a:rPr lang="hu-HU" baseline="0" dirty="0"/>
              <a:t>A felfüggesztések elsősorban a 41-50 és a 60-70 év közötti szaktanácsadókat </a:t>
            </a:r>
            <a:r>
              <a:rPr lang="hu-HU" baseline="0" dirty="0" err="1"/>
              <a:t>értintette</a:t>
            </a:r>
            <a:r>
              <a:rPr lang="hu-HU" baseline="0" dirty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409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törlések</a:t>
            </a:r>
            <a:r>
              <a:rPr lang="hu-HU" baseline="0" dirty="0"/>
              <a:t>nél szintén elmondható, hogy legnagyobb arányban a kreditgyűjtési kötelezettség elmulasztása miatt volt szükség 126 fő szaktanácsadónak a törlésére.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665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94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2018.06.14.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7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2018.06.14.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31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2018.06.14.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81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2018.06.14.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35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2018.06.14.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25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2018.06.14.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6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2018.06.14.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40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2018.06.14.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9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2018.06.14.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2018.06.14.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8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595"/>
            <a:ext cx="9141882" cy="5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9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3923928" y="3507854"/>
            <a:ext cx="5328592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400" dirty="0">
                <a:solidFill>
                  <a:srgbClr val="006633"/>
                </a:solidFill>
                <a:latin typeface="Trebuchet MS" panose="020B0603020202020204" pitchFamily="34" charset="0"/>
              </a:rPr>
              <a:t>Székely Erika</a:t>
            </a:r>
          </a:p>
          <a:p>
            <a:r>
              <a:rPr lang="hu-HU" sz="1400" dirty="0">
                <a:solidFill>
                  <a:srgbClr val="006633"/>
                </a:solidFill>
                <a:latin typeface="Trebuchet MS" panose="020B0603020202020204" pitchFamily="34" charset="0"/>
              </a:rPr>
              <a:t>Vidékfejlesztési és szaktanácsadási igazgató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868144" y="4299942"/>
            <a:ext cx="2664296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00" dirty="0">
                <a:solidFill>
                  <a:srgbClr val="006633"/>
                </a:solidFill>
                <a:latin typeface="Trebuchet MS" panose="020B0603020202020204" pitchFamily="34" charset="0"/>
              </a:rPr>
              <a:t>Gödöllő, 2019. április 5.</a:t>
            </a:r>
          </a:p>
        </p:txBody>
      </p:sp>
      <p:sp>
        <p:nvSpPr>
          <p:cNvPr id="2" name="Téglalap 1"/>
          <p:cNvSpPr/>
          <p:nvPr/>
        </p:nvSpPr>
        <p:spPr>
          <a:xfrm>
            <a:off x="1587452" y="1811299"/>
            <a:ext cx="6545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srgbClr val="006633"/>
                </a:solidFill>
                <a:latin typeface="Trebuchet MS" panose="020B0603020202020204" pitchFamily="34" charset="0"/>
              </a:rPr>
              <a:t>Szaktanácsadók digitális felkészültsége, továbbképzése</a:t>
            </a:r>
          </a:p>
          <a:p>
            <a:pPr algn="ctr"/>
            <a:r>
              <a:rPr lang="hu-HU" sz="2000" dirty="0">
                <a:solidFill>
                  <a:srgbClr val="006633"/>
                </a:solidFill>
                <a:latin typeface="Trebuchet MS" panose="020B0603020202020204" pitchFamily="34" charset="0"/>
              </a:rPr>
              <a:t>Aktualitások</a:t>
            </a:r>
          </a:p>
        </p:txBody>
      </p:sp>
    </p:spTree>
    <p:extLst>
      <p:ext uri="{BB962C8B-B14F-4D97-AF65-F5344CB8AC3E}">
        <p14:creationId xmlns:p14="http://schemas.microsoft.com/office/powerpoint/2010/main" val="285047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kern="0" dirty="0">
                <a:solidFill>
                  <a:srgbClr val="0066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Infrastruktúra, eszközök, szolgáltatások fejlesztése</a:t>
            </a:r>
            <a:endParaRPr lang="hu-HU" sz="3600" dirty="0">
              <a:solidFill>
                <a:srgbClr val="006633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1347614"/>
            <a:ext cx="5508104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15000"/>
              </a:lnSpc>
              <a:spcBef>
                <a:spcPts val="600"/>
              </a:spcBef>
              <a:defRPr/>
            </a:pPr>
            <a:r>
              <a:rPr lang="hu-HU" sz="2000" b="1" u="sng" kern="0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Szükséges eszközök és szolgáltatások </a:t>
            </a:r>
          </a:p>
          <a:p>
            <a:pPr marL="342900" lvl="0" indent="-342900" algn="just" defTabSz="91440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digitális megoldások adatbázisa, elérhető tudásbázis,</a:t>
            </a:r>
          </a:p>
          <a:p>
            <a:pPr marL="342900" lvl="0" indent="-342900" algn="just" defTabSz="9144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csoportos tanácsadáshoz használható módszertan, tematikák, oktatási anyagok (például: videók, animációk),</a:t>
            </a:r>
          </a:p>
          <a:p>
            <a:pPr marL="342900" lvl="0" indent="-342900" algn="just" defTabSz="9144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digitális mintaüzemek,</a:t>
            </a:r>
          </a:p>
          <a:p>
            <a:pPr marL="342900" lvl="0" indent="-342900" algn="just" defTabSz="9144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szaktanácsadáshoz szükséges digitális eszközök és szolgáltatások.</a:t>
            </a:r>
            <a:endParaRPr lang="hu-HU" sz="2000" kern="0" dirty="0">
              <a:solidFill>
                <a:prstClr val="black"/>
              </a:solidFill>
            </a:endParaRPr>
          </a:p>
        </p:txBody>
      </p:sp>
      <p:pic>
        <p:nvPicPr>
          <p:cNvPr id="2050" name="Picture 2" descr="KÃ©ptalÃ¡lat a kÃ¶vetkezÅre: âadatbÃ¡zi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45" y="1078087"/>
            <a:ext cx="2850755" cy="19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Ã©ptalÃ¡lat a kÃ¶vetkezÅre: âÃ¼zemlÃ¡togatÃ¡s mezÅgazdasÃ¡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01702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6108" y="0"/>
            <a:ext cx="8229600" cy="857250"/>
          </a:xfrm>
        </p:spPr>
        <p:txBody>
          <a:bodyPr/>
          <a:lstStyle/>
          <a:p>
            <a:r>
              <a:rPr lang="hu-HU" sz="3600" b="1" dirty="0">
                <a:solidFill>
                  <a:srgbClr val="0066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Szaktanácsadói humánerőforrás igény</a:t>
            </a:r>
            <a:br>
              <a:rPr lang="hu-HU" sz="3600" b="1" dirty="0">
                <a:solidFill>
                  <a:srgbClr val="0066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rgbClr val="0066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160" y="1056308"/>
            <a:ext cx="4912816" cy="3967089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Termelői potenciál: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45 000 gazdaság, ebből 10 000 gazdaság szaktanácsadók igénybevételére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Tanácsadóként: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30-50</a:t>
            </a:r>
            <a:r>
              <a:rPr lang="hu-H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gazdaság 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200-350 fő </a:t>
            </a:r>
            <a:r>
              <a:rPr lang="hu-H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szaktanácsadó 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jelenlegi szaktanácsadói létszám megfelelő, de képzést igényel</a:t>
            </a:r>
            <a:r>
              <a:rPr lang="hu-H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hu-HU" sz="4400" dirty="0"/>
          </a:p>
        </p:txBody>
      </p:sp>
      <p:pic>
        <p:nvPicPr>
          <p:cNvPr id="3074" name="Picture 2" descr="KÃ©ptalÃ¡lat a kÃ¶vetkezÅre: âdigitÃ¡lis szaktanÃ¡csadÃ¡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76" y="1491630"/>
            <a:ext cx="40037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0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71" y="245432"/>
            <a:ext cx="8520029" cy="234838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986"/>
            <a:ext cx="8686800" cy="857250"/>
          </a:xfrm>
        </p:spPr>
        <p:txBody>
          <a:bodyPr/>
          <a:lstStyle/>
          <a:p>
            <a:r>
              <a:rPr lang="hu-HU" sz="3600" b="1" dirty="0">
                <a:solidFill>
                  <a:srgbClr val="006633"/>
                </a:solidFill>
              </a:rPr>
              <a:t>Szaktanácsadók digitális készségfejlesztése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1615244"/>
              </p:ext>
            </p:extLst>
          </p:nvPr>
        </p:nvGraphicFramePr>
        <p:xfrm>
          <a:off x="611560" y="1635646"/>
          <a:ext cx="6912768" cy="350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7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>
                <a:solidFill>
                  <a:srgbClr val="006633"/>
                </a:solidFill>
              </a:rPr>
              <a:t>NAK a szaktanácsadásban</a:t>
            </a:r>
            <a:endParaRPr lang="en-US" sz="3600" b="1" dirty="0">
              <a:solidFill>
                <a:srgbClr val="006633"/>
              </a:solidFill>
            </a:endParaRPr>
          </a:p>
        </p:txBody>
      </p:sp>
      <p:pic>
        <p:nvPicPr>
          <p:cNvPr id="5" name="Picture 11" descr="C:\Users\balla.agnes\Saját\4_2018. áprilisig kapott feladataim\15_EIP\7_Arculati elemek\08bcca5968ed0d73ec17e0648a8a374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r="21742" b="10494"/>
          <a:stretch/>
        </p:blipFill>
        <p:spPr bwMode="auto">
          <a:xfrm>
            <a:off x="19100" y="911359"/>
            <a:ext cx="2099661" cy="24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8081"/>
            <a:ext cx="3010883" cy="129845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2240912" y="2242184"/>
            <a:ext cx="834392" cy="484632"/>
          </a:xfrm>
          <a:prstGeom prst="rightArrow">
            <a:avLst/>
          </a:prstGeom>
          <a:solidFill>
            <a:srgbClr val="00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3440736" y="794107"/>
            <a:ext cx="1597121" cy="1717200"/>
            <a:chOff x="3456668" y="928825"/>
            <a:chExt cx="1597121" cy="1717200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05"/>
            <a:stretch/>
          </p:blipFill>
          <p:spPr>
            <a:xfrm>
              <a:off x="3456668" y="928825"/>
              <a:ext cx="1597121" cy="1717200"/>
            </a:xfrm>
            <a:prstGeom prst="rect">
              <a:avLst/>
            </a:prstGeom>
          </p:spPr>
        </p:pic>
        <p:sp>
          <p:nvSpPr>
            <p:cNvPr id="10" name="Szövegdoboz 9"/>
            <p:cNvSpPr txBox="1"/>
            <p:nvPr/>
          </p:nvSpPr>
          <p:spPr>
            <a:xfrm>
              <a:off x="3726452" y="2003849"/>
              <a:ext cx="1137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/>
                <a:t>Névjegyzék          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5053789" y="827429"/>
            <a:ext cx="1528099" cy="1718377"/>
            <a:chOff x="5053789" y="827429"/>
            <a:chExt cx="1528099" cy="1718377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446"/>
            <a:stretch/>
          </p:blipFill>
          <p:spPr>
            <a:xfrm>
              <a:off x="5053789" y="827429"/>
              <a:ext cx="1528099" cy="1718377"/>
            </a:xfrm>
            <a:prstGeom prst="rect">
              <a:avLst/>
            </a:prstGeom>
          </p:spPr>
        </p:pic>
        <p:sp>
          <p:nvSpPr>
            <p:cNvPr id="13" name="Szövegdoboz 12"/>
            <p:cNvSpPr txBox="1"/>
            <p:nvPr/>
          </p:nvSpPr>
          <p:spPr>
            <a:xfrm>
              <a:off x="5135977" y="1493054"/>
              <a:ext cx="1137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/>
                <a:t>Képzés</a:t>
              </a: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6677872" y="820022"/>
            <a:ext cx="1485520" cy="1707494"/>
            <a:chOff x="4934479" y="13771"/>
            <a:chExt cx="1485520" cy="17074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Hatszög 14"/>
            <p:cNvSpPr/>
            <p:nvPr/>
          </p:nvSpPr>
          <p:spPr>
            <a:xfrm rot="5400000">
              <a:off x="4823492" y="124758"/>
              <a:ext cx="1707494" cy="14855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BBB59">
                <a:hueOff val="11250264"/>
                <a:satOff val="-16880"/>
                <a:lumOff val="-2745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Hatszög 4"/>
            <p:cNvSpPr/>
            <p:nvPr/>
          </p:nvSpPr>
          <p:spPr>
            <a:xfrm>
              <a:off x="5165973" y="279857"/>
              <a:ext cx="1022532" cy="1175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Elektronikus rendszerek</a:t>
              </a: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4295412" y="2302250"/>
            <a:ext cx="1485520" cy="1707494"/>
            <a:chOff x="2504481" y="1450508"/>
            <a:chExt cx="1485520" cy="17074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Hatszög 17"/>
            <p:cNvSpPr/>
            <p:nvPr/>
          </p:nvSpPr>
          <p:spPr>
            <a:xfrm rot="5400000">
              <a:off x="2393494" y="1561495"/>
              <a:ext cx="1707494" cy="14855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BBB59">
                <a:hueOff val="4500106"/>
                <a:satOff val="-6752"/>
                <a:lumOff val="-1098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Hatszög 4"/>
            <p:cNvSpPr/>
            <p:nvPr/>
          </p:nvSpPr>
          <p:spPr>
            <a:xfrm>
              <a:off x="2735975" y="1716594"/>
              <a:ext cx="1022532" cy="1175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Értékelés</a:t>
              </a: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5892533" y="2261433"/>
            <a:ext cx="1485520" cy="1707494"/>
            <a:chOff x="5892533" y="2369446"/>
            <a:chExt cx="1485520" cy="1707494"/>
          </a:xfrm>
        </p:grpSpPr>
        <p:sp>
          <p:nvSpPr>
            <p:cNvPr id="21" name="Hatszög 20"/>
            <p:cNvSpPr/>
            <p:nvPr/>
          </p:nvSpPr>
          <p:spPr>
            <a:xfrm rot="5400000">
              <a:off x="5781546" y="2480433"/>
              <a:ext cx="1707494" cy="14855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BBB59">
                <a:hueOff val="6750158"/>
                <a:satOff val="-10128"/>
                <a:lumOff val="-1647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Hatszög 4"/>
            <p:cNvSpPr/>
            <p:nvPr/>
          </p:nvSpPr>
          <p:spPr>
            <a:xfrm>
              <a:off x="6070622" y="2635529"/>
              <a:ext cx="1022532" cy="117532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Nemzetközi kapcsolatok</a:t>
              </a: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7489024" y="2302250"/>
            <a:ext cx="1485520" cy="1707494"/>
            <a:chOff x="5752525" y="1487015"/>
            <a:chExt cx="1485520" cy="17074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Hatszög 24"/>
            <p:cNvSpPr/>
            <p:nvPr/>
          </p:nvSpPr>
          <p:spPr>
            <a:xfrm rot="5400000">
              <a:off x="5641538" y="1598002"/>
              <a:ext cx="1707494" cy="14855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BBB59">
                <a:hueOff val="9000211"/>
                <a:satOff val="-13504"/>
                <a:lumOff val="-2196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Hatszög 4"/>
            <p:cNvSpPr/>
            <p:nvPr/>
          </p:nvSpPr>
          <p:spPr>
            <a:xfrm>
              <a:off x="5984019" y="1753101"/>
              <a:ext cx="1022532" cy="1175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dirty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NATaB titkárság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2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>
                <a:solidFill>
                  <a:srgbClr val="006633"/>
                </a:solidFill>
              </a:rPr>
              <a:t>Névjegyzéki szaktanácsadók státusz szerinti alakulása</a:t>
            </a:r>
            <a:endParaRPr lang="hu-HU" b="1" dirty="0">
              <a:solidFill>
                <a:srgbClr val="006633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4824324"/>
              </p:ext>
            </p:extLst>
          </p:nvPr>
        </p:nvGraphicFramePr>
        <p:xfrm>
          <a:off x="24707" y="1063229"/>
          <a:ext cx="4475286" cy="338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05162868"/>
              </p:ext>
            </p:extLst>
          </p:nvPr>
        </p:nvGraphicFramePr>
        <p:xfrm>
          <a:off x="4499993" y="1063229"/>
          <a:ext cx="4518247" cy="316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07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>
                <a:solidFill>
                  <a:srgbClr val="006633"/>
                </a:solidFill>
              </a:rPr>
              <a:t>2018. évi képzési kötelezettség pótlásának lehetősége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1081724"/>
              </p:ext>
            </p:extLst>
          </p:nvPr>
        </p:nvGraphicFramePr>
        <p:xfrm>
          <a:off x="1547664" y="1491630"/>
          <a:ext cx="61206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3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>
                <a:solidFill>
                  <a:srgbClr val="006633"/>
                </a:solidFill>
              </a:rPr>
              <a:t>Felfüggesztett névjegyzéki szaktanácsadók alakulása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1492017"/>
              </p:ext>
            </p:extLst>
          </p:nvPr>
        </p:nvGraphicFramePr>
        <p:xfrm>
          <a:off x="4572000" y="1063229"/>
          <a:ext cx="4572000" cy="302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34057"/>
              </p:ext>
            </p:extLst>
          </p:nvPr>
        </p:nvGraphicFramePr>
        <p:xfrm>
          <a:off x="107504" y="1063229"/>
          <a:ext cx="4464496" cy="309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92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>
                <a:solidFill>
                  <a:srgbClr val="006633"/>
                </a:solidFill>
              </a:rPr>
              <a:t>Törölt névjegyzéki szaktanácsadók alakulása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77833352"/>
              </p:ext>
            </p:extLst>
          </p:nvPr>
        </p:nvGraphicFramePr>
        <p:xfrm>
          <a:off x="4540601" y="12035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367476"/>
              </p:ext>
            </p:extLst>
          </p:nvPr>
        </p:nvGraphicFramePr>
        <p:xfrm>
          <a:off x="14784" y="12035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85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4129"/>
            <a:ext cx="4285293" cy="2421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2"/>
          <p:cNvSpPr txBox="1"/>
          <p:nvPr/>
        </p:nvSpPr>
        <p:spPr>
          <a:xfrm>
            <a:off x="539552" y="307580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33"/>
                </a:solidFill>
                <a:latin typeface="Trebuchet MS" panose="020B0603020202020204" pitchFamily="34" charset="0"/>
                <a:ea typeface="+mj-ea"/>
                <a:cs typeface="+mj-cs"/>
              </a:rPr>
              <a:t>Köszönöm</a:t>
            </a:r>
            <a:r>
              <a:rPr lang="en-US" sz="2400" b="1" dirty="0">
                <a:solidFill>
                  <a:srgbClr val="006633"/>
                </a:solidFill>
                <a:latin typeface="Trebuchet MS" panose="020B0603020202020204" pitchFamily="34" charset="0"/>
                <a:ea typeface="+mj-ea"/>
                <a:cs typeface="+mj-cs"/>
              </a:rPr>
              <a:t> a </a:t>
            </a:r>
            <a:r>
              <a:rPr lang="en-US" sz="2400" b="1" dirty="0" err="1">
                <a:solidFill>
                  <a:srgbClr val="006633"/>
                </a:solidFill>
                <a:latin typeface="Trebuchet MS" panose="020B0603020202020204" pitchFamily="34" charset="0"/>
                <a:ea typeface="+mj-ea"/>
                <a:cs typeface="+mj-cs"/>
              </a:rPr>
              <a:t>figyelmet</a:t>
            </a:r>
            <a:r>
              <a:rPr lang="en-US" sz="2400" b="1" dirty="0">
                <a:solidFill>
                  <a:srgbClr val="006633"/>
                </a:solidFill>
                <a:latin typeface="Trebuchet MS" panose="020B0603020202020204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83568" y="69954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ÚJ RENDELET HAMAROSAN….</a:t>
            </a:r>
          </a:p>
        </p:txBody>
      </p:sp>
    </p:spTree>
    <p:extLst>
      <p:ext uri="{BB962C8B-B14F-4D97-AF65-F5344CB8AC3E}">
        <p14:creationId xmlns:p14="http://schemas.microsoft.com/office/powerpoint/2010/main" val="220371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>
                <a:solidFill>
                  <a:srgbClr val="006633"/>
                </a:solidFill>
              </a:rPr>
              <a:t>Miről is lesz szó?...</a:t>
            </a:r>
            <a:br>
              <a:rPr lang="hu-HU" sz="3600" b="1" dirty="0">
                <a:solidFill>
                  <a:srgbClr val="006633"/>
                </a:solidFill>
              </a:rPr>
            </a:br>
            <a:endParaRPr lang="hu-HU" sz="3600" b="1" dirty="0">
              <a:solidFill>
                <a:srgbClr val="0066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575" y="789522"/>
            <a:ext cx="5400600" cy="35313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6633"/>
                </a:solidFill>
              </a:rPr>
              <a:t>Szaktanácsadók digitális készségfelmérése </a:t>
            </a:r>
            <a:r>
              <a:rPr lang="hu-HU" sz="1600" dirty="0">
                <a:solidFill>
                  <a:srgbClr val="006633"/>
                </a:solidFill>
              </a:rPr>
              <a:t>(Forrás: Dr. Kozári József-Székely Erika: Digitális Agrárstratégia – Digitális agrár szaktanácsadók képzésére vonatkozó program tervezete (PREGA előadás)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1800" dirty="0">
              <a:solidFill>
                <a:srgbClr val="006633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6633"/>
                </a:solidFill>
              </a:rPr>
              <a:t>Szaktanácsadók digitális képzése </a:t>
            </a:r>
            <a:r>
              <a:rPr lang="hu-HU" sz="1600" dirty="0">
                <a:solidFill>
                  <a:srgbClr val="006633"/>
                </a:solidFill>
              </a:rPr>
              <a:t>(Forrás: Dr. Kozári József-Székely Erika: Digitális Agrárstratégia – Digitális agrár szaktanácsadók képzésére vonatkozó program tervezete (PREGA előadás)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1800" dirty="0">
              <a:solidFill>
                <a:srgbClr val="006633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6633"/>
                </a:solidFill>
              </a:rPr>
              <a:t>Szaktanácsadói aktualitások</a:t>
            </a:r>
          </a:p>
        </p:txBody>
      </p:sp>
      <p:pic>
        <p:nvPicPr>
          <p:cNvPr id="1026" name="Picture 2" descr="KÃ©ptalÃ¡lat a kÃ¶vetkezÅre: âfelmÃ©rÃ©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23" y="789522"/>
            <a:ext cx="2160239" cy="1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Ã©ptalÃ¡lat a kÃ¶vetkezÅre: âkÃ©pzÃ©s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60" y="2427734"/>
            <a:ext cx="2066478" cy="1157227"/>
          </a:xfrm>
          <a:prstGeom prst="rect">
            <a:avLst/>
          </a:prstGeom>
        </p:spPr>
      </p:pic>
      <p:pic>
        <p:nvPicPr>
          <p:cNvPr id="1034" name="Picture 10" descr="KÃ©ptalÃ¡lat a kÃ¶vetkezÅre: âaktualitÃ¡sok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23" y="3458110"/>
            <a:ext cx="1327237" cy="11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indent="0" algn="ctr"/>
            <a:r>
              <a:rPr lang="hu-HU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DAS – A mezőgazdasági termeléshez, az üzemvezetéséhez szükséges főbb kompetenciák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7EA0042-143D-4FEE-BDA8-8E50A7501CE4}"/>
              </a:ext>
            </a:extLst>
          </p:cNvPr>
          <p:cNvSpPr txBox="1"/>
          <p:nvPr/>
        </p:nvSpPr>
        <p:spPr>
          <a:xfrm>
            <a:off x="457200" y="915566"/>
            <a:ext cx="7344816" cy="3789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Termelés technológia 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Beszerzés és értékesítés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Pénzügyi menedzsment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Humán menedzsment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Stratégia menedzsment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Kapcsolat menedzsment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Vezetői készség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Kockázatkezelés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240" y="1063229"/>
            <a:ext cx="5040560" cy="31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4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0208" y="15479"/>
            <a:ext cx="8229600" cy="612055"/>
          </a:xfrm>
        </p:spPr>
        <p:txBody>
          <a:bodyPr/>
          <a:lstStyle/>
          <a:p>
            <a:r>
              <a:rPr lang="hu-HU" sz="3600" b="1" dirty="0">
                <a:solidFill>
                  <a:srgbClr val="006633"/>
                </a:solidFill>
              </a:rPr>
              <a:t>DAS megállapítás</a:t>
            </a:r>
          </a:p>
        </p:txBody>
      </p:sp>
      <p:pic>
        <p:nvPicPr>
          <p:cNvPr id="7" name="Tartalom hely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36" y="613222"/>
            <a:ext cx="8725668" cy="982545"/>
          </a:xfrm>
          <a:prstGeom prst="rect">
            <a:avLst/>
          </a:prstGeom>
        </p:spPr>
      </p:pic>
      <p:pic>
        <p:nvPicPr>
          <p:cNvPr id="9" name="Tartalom helye 3">
            <a:extLst>
              <a:ext uri="{FF2B5EF4-FFF2-40B4-BE49-F238E27FC236}">
                <a16:creationId xmlns:a16="http://schemas.microsoft.com/office/drawing/2014/main" id="{C0F47E5E-299C-45AC-9FED-D587EC7A23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9622"/>
            <a:ext cx="381642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3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3"/>
          <p:cNvSpPr>
            <a:spLocks noGrp="1"/>
          </p:cNvSpPr>
          <p:nvPr>
            <p:ph type="title"/>
          </p:nvPr>
        </p:nvSpPr>
        <p:spPr>
          <a:xfrm>
            <a:off x="1046419" y="205979"/>
            <a:ext cx="7051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006633"/>
                </a:solidFill>
              </a:rPr>
              <a:t>A szaktanácsadók digitális ismeretei</a:t>
            </a: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6B258313-943F-48D3-949A-7ACE6D5DC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408270"/>
              </p:ext>
            </p:extLst>
          </p:nvPr>
        </p:nvGraphicFramePr>
        <p:xfrm>
          <a:off x="395536" y="859100"/>
          <a:ext cx="3312368" cy="293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AEFE7E02-62E8-43DC-AD08-453587ECAF42}"/>
              </a:ext>
            </a:extLst>
          </p:cNvPr>
          <p:cNvSpPr txBox="1"/>
          <p:nvPr/>
        </p:nvSpPr>
        <p:spPr>
          <a:xfrm>
            <a:off x="539552" y="372387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1" u="none" strike="noStrike" kern="0" cap="none" spc="0" normalizeH="0" baseline="0" noProof="0" dirty="0" bmk="_Toc531617949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Digitális agrár megoldások ismeretével rendelkezők aránya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46B08E2-FC7C-48CD-BA4F-9E483AFDA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708797"/>
              </p:ext>
            </p:extLst>
          </p:nvPr>
        </p:nvGraphicFramePr>
        <p:xfrm>
          <a:off x="4716016" y="742780"/>
          <a:ext cx="3812276" cy="307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49573E22-745F-40F1-A95B-A25D016614E3}"/>
              </a:ext>
            </a:extLst>
          </p:cNvPr>
          <p:cNvSpPr txBox="1"/>
          <p:nvPr/>
        </p:nvSpPr>
        <p:spPr>
          <a:xfrm>
            <a:off x="4440757" y="3821898"/>
            <a:ext cx="4058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digitális ismeretek bővítését támogató  szaktanácsadók aránya</a:t>
            </a:r>
          </a:p>
        </p:txBody>
      </p:sp>
    </p:spTree>
    <p:extLst>
      <p:ext uri="{BB962C8B-B14F-4D97-AF65-F5344CB8AC3E}">
        <p14:creationId xmlns:p14="http://schemas.microsoft.com/office/powerpoint/2010/main" val="16657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8" grpId="0">
        <p:bldAsOne/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3"/>
          <p:cNvSpPr>
            <a:spLocks noGrp="1"/>
          </p:cNvSpPr>
          <p:nvPr>
            <p:ph type="title"/>
          </p:nvPr>
        </p:nvSpPr>
        <p:spPr>
          <a:xfrm>
            <a:off x="2047563" y="53211"/>
            <a:ext cx="5172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006633"/>
                </a:solidFill>
              </a:rPr>
              <a:t>Digitális ismeretek forrása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AAA144A6-09FA-40C3-A250-C3A6882F04C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147774"/>
              </p:ext>
            </p:extLst>
          </p:nvPr>
        </p:nvGraphicFramePr>
        <p:xfrm>
          <a:off x="-87702" y="699542"/>
          <a:ext cx="9231702" cy="380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5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006633"/>
                </a:solidFill>
              </a:rPr>
              <a:t>Legfontosabbnak ítélt digitális ismeretek</a:t>
            </a:r>
            <a:endParaRPr lang="hu-HU" sz="3600" b="1" dirty="0">
              <a:solidFill>
                <a:srgbClr val="006633"/>
              </a:solidFill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C224C8CE-EE42-4963-A000-4F53A52E0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479815"/>
              </p:ext>
            </p:extLst>
          </p:nvPr>
        </p:nvGraphicFramePr>
        <p:xfrm>
          <a:off x="0" y="771550"/>
          <a:ext cx="89644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32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6" y="428625"/>
            <a:ext cx="8921081" cy="448557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hu-HU" sz="3200" b="1" dirty="0">
                <a:solidFill>
                  <a:srgbClr val="006633"/>
                </a:solidFill>
              </a:rPr>
              <a:t>Digitális ismeretek megismerést gátló tényezők</a:t>
            </a:r>
          </a:p>
        </p:txBody>
      </p:sp>
    </p:spTree>
    <p:extLst>
      <p:ext uri="{BB962C8B-B14F-4D97-AF65-F5344CB8AC3E}">
        <p14:creationId xmlns:p14="http://schemas.microsoft.com/office/powerpoint/2010/main" val="6132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4872" y="4986"/>
            <a:ext cx="8229600" cy="857250"/>
          </a:xfrm>
        </p:spPr>
        <p:txBody>
          <a:bodyPr/>
          <a:lstStyle/>
          <a:p>
            <a:r>
              <a:rPr lang="hu-HU" sz="3600" b="1" dirty="0">
                <a:solidFill>
                  <a:srgbClr val="006633"/>
                </a:solidFill>
              </a:rPr>
              <a:t>Preferált képzési formák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A5378F01-EEF6-4599-A533-2E1285277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664124"/>
              </p:ext>
            </p:extLst>
          </p:nvPr>
        </p:nvGraphicFramePr>
        <p:xfrm>
          <a:off x="179512" y="699542"/>
          <a:ext cx="8507288" cy="389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4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5775</TotalTime>
  <Words>436</Words>
  <Application>Microsoft Office PowerPoint</Application>
  <PresentationFormat>Diavetítés a képernyőre (16:9 oldalarány)</PresentationFormat>
  <Paragraphs>98</Paragraphs>
  <Slides>18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Office-téma</vt:lpstr>
      <vt:lpstr>PowerPoint-bemutató</vt:lpstr>
      <vt:lpstr>Miről is lesz szó?... </vt:lpstr>
      <vt:lpstr>DAS – A mezőgazdasági termeléshez, az üzemvezetéséhez szükséges főbb kompetenciák</vt:lpstr>
      <vt:lpstr>DAS megállapítás</vt:lpstr>
      <vt:lpstr>A szaktanácsadók digitális ismeretei</vt:lpstr>
      <vt:lpstr>Digitális ismeretek forrása</vt:lpstr>
      <vt:lpstr>Legfontosabbnak ítélt digitális ismeretek</vt:lpstr>
      <vt:lpstr>Digitális ismeretek megismerést gátló tényezők</vt:lpstr>
      <vt:lpstr>Preferált képzési formák</vt:lpstr>
      <vt:lpstr>Infrastruktúra, eszközök, szolgáltatások fejlesztése</vt:lpstr>
      <vt:lpstr>Szaktanácsadói humánerőforrás igény </vt:lpstr>
      <vt:lpstr>Szaktanácsadók digitális készségfejlesztése</vt:lpstr>
      <vt:lpstr>NAK a szaktanácsadásban</vt:lpstr>
      <vt:lpstr>Névjegyzéki szaktanácsadók státusz szerinti alakulása</vt:lpstr>
      <vt:lpstr>2018. évi képzési kötelezettség pótlásának lehetősége</vt:lpstr>
      <vt:lpstr>Felfüggesztett névjegyzéki szaktanácsadók alakulása</vt:lpstr>
      <vt:lpstr>Törölt névjegyzéki szaktanácsadók alakulása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jön a megye neve</dc:title>
  <dc:creator>Horváth-Nagy Barbara</dc:creator>
  <cp:lastModifiedBy>Székely Erika</cp:lastModifiedBy>
  <cp:revision>277</cp:revision>
  <cp:lastPrinted>2017-01-16T10:02:57Z</cp:lastPrinted>
  <dcterms:created xsi:type="dcterms:W3CDTF">2016-11-14T10:52:38Z</dcterms:created>
  <dcterms:modified xsi:type="dcterms:W3CDTF">2019-04-05T05:31:51Z</dcterms:modified>
</cp:coreProperties>
</file>